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6858000" cy="9906000" type="A4"/>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02" autoAdjust="0"/>
    <p:restoredTop sz="98553" autoAdjust="0"/>
  </p:normalViewPr>
  <p:slideViewPr>
    <p:cSldViewPr snapToGrid="0" snapToObjects="1" showGuides="1">
      <p:cViewPr varScale="1">
        <p:scale>
          <a:sx n="59" d="100"/>
          <a:sy n="59" d="100"/>
        </p:scale>
        <p:origin x="2798" y="96"/>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7740" cy="511652"/>
          </a:xfrm>
          <a:prstGeom prst="rect">
            <a:avLst/>
          </a:prstGeom>
        </p:spPr>
        <p:txBody>
          <a:bodyPr vert="horz" lIns="95442" tIns="47721" rIns="95442" bIns="47721" rtlCol="0"/>
          <a:lstStyle>
            <a:lvl1pPr algn="l">
              <a:defRPr sz="1300"/>
            </a:lvl1pPr>
          </a:lstStyle>
          <a:p>
            <a:endParaRPr kumimoji="1" lang="ja-JP" altLang="en-US"/>
          </a:p>
        </p:txBody>
      </p:sp>
      <p:sp>
        <p:nvSpPr>
          <p:cNvPr id="3" name="日付プレースホルダ 2"/>
          <p:cNvSpPr>
            <a:spLocks noGrp="1"/>
          </p:cNvSpPr>
          <p:nvPr>
            <p:ph type="dt" idx="1"/>
          </p:nvPr>
        </p:nvSpPr>
        <p:spPr>
          <a:xfrm>
            <a:off x="4023094" y="0"/>
            <a:ext cx="3077740" cy="511652"/>
          </a:xfrm>
          <a:prstGeom prst="rect">
            <a:avLst/>
          </a:prstGeom>
        </p:spPr>
        <p:txBody>
          <a:bodyPr vert="horz" lIns="95442" tIns="47721" rIns="95442" bIns="47721" rtlCol="0"/>
          <a:lstStyle>
            <a:lvl1pPr algn="r">
              <a:defRPr sz="1300"/>
            </a:lvl1pPr>
          </a:lstStyle>
          <a:p>
            <a:fld id="{34AB2944-69F8-4B07-A64A-6BAB8EB96B5F}" type="datetimeFigureOut">
              <a:rPr kumimoji="1" lang="ja-JP" altLang="en-US" smtClean="0"/>
              <a:pPr/>
              <a:t>2025/3/25</a:t>
            </a:fld>
            <a:endParaRPr kumimoji="1" lang="ja-JP" altLang="en-US"/>
          </a:p>
        </p:txBody>
      </p:sp>
      <p:sp>
        <p:nvSpPr>
          <p:cNvPr id="4" name="スライド イメージ プレースホルダ 3"/>
          <p:cNvSpPr>
            <a:spLocks noGrp="1" noRot="1" noChangeAspect="1"/>
          </p:cNvSpPr>
          <p:nvPr>
            <p:ph type="sldImg" idx="2"/>
          </p:nvPr>
        </p:nvSpPr>
        <p:spPr>
          <a:xfrm>
            <a:off x="2222500" y="766763"/>
            <a:ext cx="2657475" cy="3838575"/>
          </a:xfrm>
          <a:prstGeom prst="rect">
            <a:avLst/>
          </a:prstGeom>
          <a:noFill/>
          <a:ln w="12700">
            <a:solidFill>
              <a:prstClr val="black"/>
            </a:solidFill>
          </a:ln>
        </p:spPr>
        <p:txBody>
          <a:bodyPr vert="horz" lIns="95442" tIns="47721" rIns="95442" bIns="47721" rtlCol="0" anchor="ctr"/>
          <a:lstStyle/>
          <a:p>
            <a:endParaRPr lang="ja-JP" altLang="en-US"/>
          </a:p>
        </p:txBody>
      </p:sp>
      <p:sp>
        <p:nvSpPr>
          <p:cNvPr id="5" name="ノート プレースホルダ 4"/>
          <p:cNvSpPr>
            <a:spLocks noGrp="1"/>
          </p:cNvSpPr>
          <p:nvPr>
            <p:ph type="body" sz="quarter" idx="3"/>
          </p:nvPr>
        </p:nvSpPr>
        <p:spPr>
          <a:xfrm>
            <a:off x="710248" y="4860688"/>
            <a:ext cx="5681980" cy="4604861"/>
          </a:xfrm>
          <a:prstGeom prst="rect">
            <a:avLst/>
          </a:prstGeom>
        </p:spPr>
        <p:txBody>
          <a:bodyPr vert="horz" lIns="95442" tIns="47721" rIns="95442" bIns="4772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719598"/>
            <a:ext cx="3077740" cy="511652"/>
          </a:xfrm>
          <a:prstGeom prst="rect">
            <a:avLst/>
          </a:prstGeom>
        </p:spPr>
        <p:txBody>
          <a:bodyPr vert="horz" lIns="95442" tIns="47721" rIns="95442" bIns="47721"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3094" y="9719598"/>
            <a:ext cx="3077740" cy="511652"/>
          </a:xfrm>
          <a:prstGeom prst="rect">
            <a:avLst/>
          </a:prstGeom>
        </p:spPr>
        <p:txBody>
          <a:bodyPr vert="horz" lIns="95442" tIns="47721" rIns="95442" bIns="47721" rtlCol="0" anchor="b"/>
          <a:lstStyle>
            <a:lvl1pPr algn="r">
              <a:defRPr sz="1300"/>
            </a:lvl1pPr>
          </a:lstStyle>
          <a:p>
            <a:fld id="{A7815495-6010-4243-AE05-7EA895C713E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6" y="529698"/>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8"/>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9"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008A04-B4AE-4C67-989E-558E0043EB40}" type="datetimeFigureOut">
              <a:rPr kumimoji="1" lang="ja-JP" altLang="en-US" smtClean="0"/>
              <a:pPr/>
              <a:t>2025/3/25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B6008A04-B4AE-4C67-989E-558E0043EB40}" type="datetimeFigureOut">
              <a:rPr kumimoji="1" lang="ja-JP" altLang="en-US" smtClean="0"/>
              <a:pPr/>
              <a:t>2025/3/25</a:t>
            </a:fld>
            <a:endParaRPr kumimoji="1" lang="ja-JP" altLang="en-US"/>
          </a:p>
        </p:txBody>
      </p:sp>
      <p:sp>
        <p:nvSpPr>
          <p:cNvPr id="5" name="フッター プレースホルダ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F247E5B-FFCB-479C-A034-11E86E37380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chusho.meti.go.jp/koukai/yosan/r7/seicho_kasokuka.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30767" y="41192"/>
            <a:ext cx="4419314" cy="175712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509121" y="41192"/>
            <a:ext cx="2303158" cy="175712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19835" y="-77900"/>
            <a:ext cx="4478355" cy="877163"/>
          </a:xfrm>
          <a:prstGeom prst="rect">
            <a:avLst/>
          </a:prstGeom>
        </p:spPr>
        <p:txBody>
          <a:bodyPr wrap="square">
            <a:spAutoFit/>
          </a:bodyPr>
          <a:lstStyle/>
          <a:p>
            <a:pPr algn="ctr"/>
            <a:endParaRPr lang="en-US" altLang="ja-JP" sz="900" dirty="0">
              <a:latin typeface="HGPｺﾞｼｯｸE" pitchFamily="50" charset="-128"/>
              <a:ea typeface="HGPｺﾞｼｯｸE" pitchFamily="50" charset="-128"/>
              <a:cs typeface="Meiryo UI" pitchFamily="50" charset="-128"/>
            </a:endParaRPr>
          </a:p>
          <a:p>
            <a:pPr algn="ctr"/>
            <a:r>
              <a:rPr lang="ja-JP" altLang="en-US" sz="4200" dirty="0">
                <a:latin typeface="HGS創英角ﾎﾟｯﾌﾟ体" pitchFamily="50" charset="-128"/>
                <a:ea typeface="HGS創英角ﾎﾟｯﾌﾟ体" pitchFamily="50" charset="-128"/>
                <a:cs typeface="Meiryo UI" pitchFamily="50" charset="-128"/>
              </a:rPr>
              <a:t>工場・倉庫通信</a:t>
            </a:r>
            <a:endParaRPr lang="en-US" altLang="ja-JP" sz="4200" dirty="0">
              <a:latin typeface="HGS創英角ﾎﾟｯﾌﾟ体" pitchFamily="50" charset="-128"/>
              <a:ea typeface="HGS創英角ﾎﾟｯﾌﾟ体" pitchFamily="50" charset="-128"/>
              <a:cs typeface="Meiryo UI" pitchFamily="50" charset="-128"/>
            </a:endParaRPr>
          </a:p>
        </p:txBody>
      </p:sp>
      <p:sp>
        <p:nvSpPr>
          <p:cNvPr id="28" name="正方形/長方形 27"/>
          <p:cNvSpPr/>
          <p:nvPr/>
        </p:nvSpPr>
        <p:spPr>
          <a:xfrm>
            <a:off x="4509121" y="72395"/>
            <a:ext cx="2303158" cy="461665"/>
          </a:xfrm>
          <a:prstGeom prst="rect">
            <a:avLst/>
          </a:prstGeom>
        </p:spPr>
        <p:txBody>
          <a:bodyPr wrap="square">
            <a:spAutoFit/>
          </a:bodyPr>
          <a:lstStyle/>
          <a:p>
            <a:pPr algn="ctr"/>
            <a:r>
              <a:rPr lang="ja-JP" altLang="en-US" sz="2400" dirty="0">
                <a:latin typeface="HGPｺﾞｼｯｸE" pitchFamily="50" charset="-128"/>
                <a:ea typeface="HGPｺﾞｼｯｸE" pitchFamily="50" charset="-128"/>
                <a:cs typeface="Meiryo UI" pitchFamily="50" charset="-128"/>
              </a:rPr>
              <a:t>令和</a:t>
            </a:r>
            <a:r>
              <a:rPr lang="en-US" altLang="ja-JP" sz="2400" dirty="0">
                <a:latin typeface="HGPｺﾞｼｯｸE" pitchFamily="50" charset="-128"/>
                <a:ea typeface="HGPｺﾞｼｯｸE" pitchFamily="50" charset="-128"/>
                <a:cs typeface="Meiryo UI" pitchFamily="50" charset="-128"/>
              </a:rPr>
              <a:t>7</a:t>
            </a:r>
            <a:r>
              <a:rPr lang="ja-JP" altLang="en-US" sz="2400" dirty="0">
                <a:latin typeface="HGPｺﾞｼｯｸE" pitchFamily="50" charset="-128"/>
                <a:ea typeface="HGPｺﾞｼｯｸE" pitchFamily="50" charset="-128"/>
                <a:cs typeface="Meiryo UI" pitchFamily="50" charset="-128"/>
              </a:rPr>
              <a:t>年</a:t>
            </a:r>
            <a:r>
              <a:rPr lang="en-US" altLang="ja-JP" sz="2400" dirty="0">
                <a:latin typeface="HGPｺﾞｼｯｸE" pitchFamily="50" charset="-128"/>
                <a:ea typeface="HGPｺﾞｼｯｸE" pitchFamily="50" charset="-128"/>
                <a:cs typeface="Meiryo UI" pitchFamily="50" charset="-128"/>
              </a:rPr>
              <a:t>4</a:t>
            </a:r>
            <a:r>
              <a:rPr lang="ja-JP" altLang="en-US" sz="2400" dirty="0">
                <a:latin typeface="HGPｺﾞｼｯｸE" pitchFamily="50" charset="-128"/>
                <a:ea typeface="HGPｺﾞｼｯｸE" pitchFamily="50" charset="-128"/>
                <a:cs typeface="Meiryo UI" pitchFamily="50" charset="-128"/>
              </a:rPr>
              <a:t>月号</a:t>
            </a:r>
            <a:endParaRPr lang="en-US" altLang="ja-JP" sz="2400" dirty="0">
              <a:latin typeface="HGPｺﾞｼｯｸE" pitchFamily="50" charset="-128"/>
              <a:ea typeface="HGPｺﾞｼｯｸE" pitchFamily="50" charset="-128"/>
              <a:cs typeface="Meiryo UI" pitchFamily="50" charset="-128"/>
            </a:endParaRPr>
          </a:p>
        </p:txBody>
      </p:sp>
      <p:sp>
        <p:nvSpPr>
          <p:cNvPr id="30" name="正方形/長方形 29"/>
          <p:cNvSpPr/>
          <p:nvPr/>
        </p:nvSpPr>
        <p:spPr>
          <a:xfrm>
            <a:off x="4507836" y="584075"/>
            <a:ext cx="825867" cy="252441"/>
          </a:xfrm>
          <a:prstGeom prst="rect">
            <a:avLst/>
          </a:prstGeom>
        </p:spPr>
        <p:txBody>
          <a:bodyPr wrap="none">
            <a:spAutoFit/>
          </a:bodyPr>
          <a:lstStyle/>
          <a:p>
            <a:pPr>
              <a:lnSpc>
                <a:spcPct val="120000"/>
              </a:lnSpc>
            </a:pPr>
            <a:r>
              <a:rPr lang="en-US" altLang="ja-JP" sz="1000" dirty="0">
                <a:latin typeface="HG丸ｺﾞｼｯｸM-PRO" pitchFamily="50" charset="-128"/>
                <a:ea typeface="HG丸ｺﾞｼｯｸM-PRO" pitchFamily="50" charset="-128"/>
                <a:cs typeface="Meiryo UI" pitchFamily="50" charset="-128"/>
              </a:rPr>
              <a:t>【</a:t>
            </a:r>
            <a:r>
              <a:rPr lang="ja-JP" altLang="en-US" sz="1000" dirty="0">
                <a:latin typeface="HG丸ｺﾞｼｯｸM-PRO" pitchFamily="50" charset="-128"/>
                <a:ea typeface="HG丸ｺﾞｼｯｸM-PRO" pitchFamily="50" charset="-128"/>
                <a:cs typeface="Meiryo UI" pitchFamily="50" charset="-128"/>
              </a:rPr>
              <a:t>発行元</a:t>
            </a:r>
            <a:r>
              <a:rPr lang="en-US" altLang="ja-JP" sz="1000" dirty="0">
                <a:latin typeface="HG丸ｺﾞｼｯｸM-PRO" pitchFamily="50" charset="-128"/>
                <a:ea typeface="HG丸ｺﾞｼｯｸM-PRO" pitchFamily="50" charset="-128"/>
                <a:cs typeface="Meiryo UI" pitchFamily="50" charset="-128"/>
              </a:rPr>
              <a:t>】</a:t>
            </a:r>
          </a:p>
        </p:txBody>
      </p:sp>
      <p:sp>
        <p:nvSpPr>
          <p:cNvPr id="31" name="正方形/長方形 30"/>
          <p:cNvSpPr/>
          <p:nvPr/>
        </p:nvSpPr>
        <p:spPr>
          <a:xfrm>
            <a:off x="4575041" y="798588"/>
            <a:ext cx="2298149" cy="861774"/>
          </a:xfrm>
          <a:prstGeom prst="rect">
            <a:avLst/>
          </a:prstGeom>
        </p:spPr>
        <p:txBody>
          <a:bodyPr wrap="square">
            <a:spAutoFit/>
          </a:bodyPr>
          <a:lstStyle/>
          <a:p>
            <a:r>
              <a:rPr lang="ja-JP" altLang="en-US" sz="1000" dirty="0">
                <a:latin typeface="HG丸ｺﾞｼｯｸM-PRO" pitchFamily="50" charset="-128"/>
                <a:ea typeface="HG丸ｺﾞｼｯｸM-PRO" pitchFamily="50" charset="-128"/>
                <a:cs typeface="Meiryo UI" pitchFamily="50" charset="-128"/>
              </a:rPr>
              <a:t>株式会社豊工務店</a:t>
            </a:r>
            <a:endParaRPr lang="en-US" altLang="ja-JP" sz="1000" dirty="0">
              <a:latin typeface="HG丸ｺﾞｼｯｸM-PRO" pitchFamily="50" charset="-128"/>
              <a:ea typeface="HG丸ｺﾞｼｯｸM-PRO" pitchFamily="50" charset="-128"/>
              <a:cs typeface="Meiryo UI" pitchFamily="50" charset="-128"/>
            </a:endParaRPr>
          </a:p>
          <a:p>
            <a:r>
              <a:rPr lang="ja-JP" altLang="en-US" sz="1000" dirty="0">
                <a:latin typeface="HG丸ｺﾞｼｯｸM-PRO" pitchFamily="50" charset="-128"/>
                <a:ea typeface="HG丸ｺﾞｼｯｸM-PRO" pitchFamily="50" charset="-128"/>
                <a:cs typeface="Meiryo UI" pitchFamily="50" charset="-128"/>
              </a:rPr>
              <a:t>〒</a:t>
            </a:r>
            <a:r>
              <a:rPr lang="en-US" altLang="ja-JP" sz="1000" dirty="0">
                <a:latin typeface="HG丸ｺﾞｼｯｸM-PRO" pitchFamily="50" charset="-128"/>
                <a:ea typeface="HG丸ｺﾞｼｯｸM-PRO" pitchFamily="50" charset="-128"/>
                <a:cs typeface="Meiryo UI" pitchFamily="50" charset="-128"/>
              </a:rPr>
              <a:t>862-0914</a:t>
            </a:r>
            <a:r>
              <a:rPr lang="ja-JP" altLang="en-US" sz="1000" dirty="0">
                <a:latin typeface="HG丸ｺﾞｼｯｸM-PRO" pitchFamily="50" charset="-128"/>
                <a:ea typeface="HG丸ｺﾞｼｯｸM-PRO" pitchFamily="50" charset="-128"/>
                <a:cs typeface="Meiryo UI" pitchFamily="50" charset="-128"/>
              </a:rPr>
              <a:t>　 </a:t>
            </a:r>
            <a:endParaRPr lang="en-US" altLang="ja-JP" sz="1000" dirty="0">
              <a:latin typeface="HG丸ｺﾞｼｯｸM-PRO" pitchFamily="50" charset="-128"/>
              <a:ea typeface="HG丸ｺﾞｼｯｸM-PRO" pitchFamily="50" charset="-128"/>
              <a:cs typeface="Meiryo UI" pitchFamily="50" charset="-128"/>
            </a:endParaRPr>
          </a:p>
          <a:p>
            <a:r>
              <a:rPr lang="ja-JP" altLang="en-US" sz="1000" dirty="0">
                <a:latin typeface="HG丸ｺﾞｼｯｸM-PRO" pitchFamily="50" charset="-128"/>
                <a:ea typeface="HG丸ｺﾞｼｯｸM-PRO" pitchFamily="50" charset="-128"/>
                <a:cs typeface="Meiryo UI" pitchFamily="50" charset="-128"/>
              </a:rPr>
              <a:t>熊本県熊本市東区山ノ内</a:t>
            </a:r>
            <a:r>
              <a:rPr lang="en-US" altLang="ja-JP" sz="1000" dirty="0">
                <a:latin typeface="HG丸ｺﾞｼｯｸM-PRO" pitchFamily="50" charset="-128"/>
                <a:ea typeface="HG丸ｺﾞｼｯｸM-PRO" pitchFamily="50" charset="-128"/>
                <a:cs typeface="Meiryo UI" pitchFamily="50" charset="-128"/>
              </a:rPr>
              <a:t>1-3-1</a:t>
            </a:r>
          </a:p>
          <a:p>
            <a:r>
              <a:rPr lang="en-US" altLang="ja-JP" sz="1000" dirty="0">
                <a:latin typeface="HG丸ｺﾞｼｯｸM-PRO" pitchFamily="50" charset="-128"/>
                <a:ea typeface="HG丸ｺﾞｼｯｸM-PRO" pitchFamily="50" charset="-128"/>
                <a:cs typeface="Meiryo UI" pitchFamily="50" charset="-128"/>
              </a:rPr>
              <a:t>TEL  : 096-365-6503</a:t>
            </a:r>
          </a:p>
          <a:p>
            <a:r>
              <a:rPr lang="en-US" altLang="ja-JP" sz="900" dirty="0">
                <a:latin typeface="HG丸ｺﾞｼｯｸM-PRO" pitchFamily="50" charset="-128"/>
                <a:ea typeface="HG丸ｺﾞｼｯｸM-PRO" pitchFamily="50" charset="-128"/>
                <a:cs typeface="Meiryo UI" pitchFamily="50" charset="-128"/>
              </a:rPr>
              <a:t>FAX </a:t>
            </a:r>
            <a:r>
              <a:rPr lang="en-US" altLang="ja-JP" sz="1000" dirty="0">
                <a:latin typeface="HG丸ｺﾞｼｯｸM-PRO" pitchFamily="50" charset="-128"/>
                <a:ea typeface="HG丸ｺﾞｼｯｸM-PRO" pitchFamily="50" charset="-128"/>
                <a:cs typeface="Meiryo UI" pitchFamily="50" charset="-128"/>
              </a:rPr>
              <a:t> : 096-367-3332</a:t>
            </a:r>
          </a:p>
        </p:txBody>
      </p:sp>
      <p:sp>
        <p:nvSpPr>
          <p:cNvPr id="32" name="正方形/長方形 31"/>
          <p:cNvSpPr/>
          <p:nvPr/>
        </p:nvSpPr>
        <p:spPr>
          <a:xfrm>
            <a:off x="75015" y="20570"/>
            <a:ext cx="392929" cy="830997"/>
          </a:xfrm>
          <a:prstGeom prst="rect">
            <a:avLst/>
          </a:prstGeom>
        </p:spPr>
        <p:txBody>
          <a:bodyPr wrap="square">
            <a:spAutoFit/>
          </a:bodyPr>
          <a:lstStyle/>
          <a:p>
            <a:pPr algn="ctr"/>
            <a:r>
              <a:rPr lang="ja-JP" altLang="en-US" sz="2400" dirty="0">
                <a:latin typeface="HGS創英角ﾎﾟｯﾌﾟ体" pitchFamily="50" charset="-128"/>
                <a:ea typeface="HGS創英角ﾎﾟｯﾌﾟ体" pitchFamily="50" charset="-128"/>
                <a:cs typeface="Meiryo UI" pitchFamily="50" charset="-128"/>
              </a:rPr>
              <a:t>月</a:t>
            </a:r>
            <a:endParaRPr lang="en-US" altLang="ja-JP" sz="2400" dirty="0">
              <a:latin typeface="HGS創英角ﾎﾟｯﾌﾟ体" pitchFamily="50" charset="-128"/>
              <a:ea typeface="HGS創英角ﾎﾟｯﾌﾟ体" pitchFamily="50" charset="-128"/>
              <a:cs typeface="Meiryo UI" pitchFamily="50" charset="-128"/>
            </a:endParaRPr>
          </a:p>
          <a:p>
            <a:pPr algn="ctr"/>
            <a:r>
              <a:rPr lang="ja-JP" altLang="en-US" sz="2400" dirty="0">
                <a:latin typeface="HGS創英角ﾎﾟｯﾌﾟ体" pitchFamily="50" charset="-128"/>
                <a:ea typeface="HGS創英角ﾎﾟｯﾌﾟ体" pitchFamily="50" charset="-128"/>
                <a:cs typeface="Meiryo UI" pitchFamily="50" charset="-128"/>
              </a:rPr>
              <a:t>刊</a:t>
            </a:r>
            <a:endParaRPr lang="en-US" altLang="ja-JP" sz="2400" dirty="0">
              <a:latin typeface="HGS創英角ﾎﾟｯﾌﾟ体" pitchFamily="50" charset="-128"/>
              <a:ea typeface="HGS創英角ﾎﾟｯﾌﾟ体" pitchFamily="50" charset="-128"/>
              <a:cs typeface="Meiryo UI" pitchFamily="50" charset="-128"/>
            </a:endParaRPr>
          </a:p>
        </p:txBody>
      </p:sp>
      <p:sp>
        <p:nvSpPr>
          <p:cNvPr id="33" name="正方形/長方形 46"/>
          <p:cNvSpPr>
            <a:spLocks noChangeArrowheads="1"/>
          </p:cNvSpPr>
          <p:nvPr/>
        </p:nvSpPr>
        <p:spPr bwMode="auto">
          <a:xfrm>
            <a:off x="15875" y="846643"/>
            <a:ext cx="4492625" cy="904863"/>
          </a:xfrm>
          <a:prstGeom prst="rect">
            <a:avLst/>
          </a:prstGeom>
          <a:noFill/>
          <a:ln w="9525">
            <a:noFill/>
            <a:miter lim="800000"/>
            <a:headEnd/>
            <a:tailEnd/>
          </a:ln>
        </p:spPr>
        <p:txBody>
          <a:bodyPr>
            <a:spAutoFit/>
          </a:bodyPr>
          <a:lstStyle/>
          <a:p>
            <a:pPr>
              <a:lnSpc>
                <a:spcPct val="110000"/>
              </a:lnSpc>
            </a:pPr>
            <a:r>
              <a:rPr lang="ja-JP" altLang="en-US" sz="800" dirty="0">
                <a:latin typeface="HG丸ｺﾞｼｯｸM-PRO" pitchFamily="50" charset="-128"/>
                <a:ea typeface="HG丸ｺﾞｼｯｸM-PRO" pitchFamily="50" charset="-128"/>
                <a:cs typeface="Meiryo UI" pitchFamily="50" charset="-128"/>
              </a:rPr>
              <a:t>月刊「工場・倉庫通信」を発行する「メガキューバー」は、豊工務店が運営する工場・倉庫建築ブランドです。工場・倉庫オーナー様の出店計画から操業後のメンテナンスまでトータルサポートをお約束します。豊工務店の創業</a:t>
            </a:r>
            <a:r>
              <a:rPr lang="en-US" altLang="ja-JP" sz="800" dirty="0">
                <a:latin typeface="HG丸ｺﾞｼｯｸM-PRO" pitchFamily="50" charset="-128"/>
                <a:ea typeface="HG丸ｺﾞｼｯｸM-PRO" pitchFamily="50" charset="-128"/>
                <a:cs typeface="Meiryo UI" pitchFamily="50" charset="-128"/>
              </a:rPr>
              <a:t>65</a:t>
            </a:r>
            <a:r>
              <a:rPr lang="ja-JP" altLang="en-US" sz="800" dirty="0">
                <a:latin typeface="HG丸ｺﾞｼｯｸM-PRO" pitchFamily="50" charset="-128"/>
                <a:ea typeface="HG丸ｺﾞｼｯｸM-PRO" pitchFamily="50" charset="-128"/>
                <a:cs typeface="Meiryo UI" pitchFamily="50" charset="-128"/>
              </a:rPr>
              <a:t>年の実績に甘んじず、お客様のご要望に真摯に向き合い、“低価格・短工期・高品質”な工場・倉庫建築を実現します。毎月、業界の最新情報や成功事例をお届けします。業界全般の最新情報や経営に関する情報などリクエストも大歓迎です。今後とも、「メガキューバー」を宜しくお願いいたします！</a:t>
            </a:r>
            <a:endParaRPr lang="en-US" altLang="ja-JP" sz="800" dirty="0">
              <a:latin typeface="HG丸ｺﾞｼｯｸM-PRO" pitchFamily="50" charset="-128"/>
              <a:ea typeface="HG丸ｺﾞｼｯｸM-PRO" pitchFamily="50" charset="-128"/>
              <a:cs typeface="Meiryo UI" pitchFamily="50" charset="-128"/>
            </a:endParaRPr>
          </a:p>
        </p:txBody>
      </p:sp>
      <p:sp>
        <p:nvSpPr>
          <p:cNvPr id="20" name="角丸四角形 18">
            <a:extLst>
              <a:ext uri="{FF2B5EF4-FFF2-40B4-BE49-F238E27FC236}">
                <a16:creationId xmlns:a16="http://schemas.microsoft.com/office/drawing/2014/main" id="{6B8ADE36-D4A9-473C-82A8-44F0234F1754}"/>
              </a:ext>
            </a:extLst>
          </p:cNvPr>
          <p:cNvSpPr/>
          <p:nvPr/>
        </p:nvSpPr>
        <p:spPr>
          <a:xfrm>
            <a:off x="115347" y="1885706"/>
            <a:ext cx="6655388" cy="351438"/>
          </a:xfrm>
          <a:prstGeom prst="roundRect">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DE061C82-B68D-4A8B-AEA3-BE912C6BA003}"/>
              </a:ext>
            </a:extLst>
          </p:cNvPr>
          <p:cNvSpPr txBox="1"/>
          <p:nvPr/>
        </p:nvSpPr>
        <p:spPr>
          <a:xfrm>
            <a:off x="75015" y="1866422"/>
            <a:ext cx="6695720" cy="376505"/>
          </a:xfrm>
          <a:prstGeom prst="rect">
            <a:avLst/>
          </a:prstGeom>
          <a:noFill/>
        </p:spPr>
        <p:txBody>
          <a:bodyPr wrap="square" lIns="98545" tIns="49272" rIns="98545" bIns="49272" rtlCol="0">
            <a:spAutoFit/>
          </a:bodyPr>
          <a:lstStyle/>
          <a:p>
            <a:pPr algn="ct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工場・倉庫で</a:t>
            </a:r>
            <a:r>
              <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2025</a:t>
            </a: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年使える中小企業加速化補助金を解説！</a:t>
            </a:r>
            <a:endPar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D78580D0-778B-43DC-974A-0F0F64E3F8ED}"/>
              </a:ext>
            </a:extLst>
          </p:cNvPr>
          <p:cNvSpPr/>
          <p:nvPr/>
        </p:nvSpPr>
        <p:spPr>
          <a:xfrm>
            <a:off x="132473" y="2311029"/>
            <a:ext cx="6653355" cy="3350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bIns="72000" rtlCol="0" anchor="t">
            <a:spAutoFit/>
          </a:bodyPr>
          <a:lstStyle/>
          <a:p>
            <a:r>
              <a:rPr lang="ja-JP" altLang="en-US" sz="1400" dirty="0">
                <a:solidFill>
                  <a:schemeClr val="tx1"/>
                </a:solidFill>
                <a:latin typeface="Meiryo UI" panose="020B0604030504040204" pitchFamily="50" charset="-128"/>
                <a:ea typeface="Meiryo UI" panose="020B0604030504040204" pitchFamily="50" charset="-128"/>
              </a:rPr>
              <a:t>「補助金を活用したいけど、うちの工場や倉庫は対象になるのかな？」とお悩みの経営者の皆様、朗報です！</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本記事では、</a:t>
            </a:r>
            <a:r>
              <a:rPr lang="en-US" altLang="ja-JP" sz="1400" dirty="0">
                <a:solidFill>
                  <a:schemeClr val="tx1"/>
                </a:solidFill>
                <a:latin typeface="Meiryo UI" panose="020B0604030504040204" pitchFamily="50" charset="-128"/>
                <a:ea typeface="Meiryo UI" panose="020B0604030504040204" pitchFamily="50" charset="-128"/>
              </a:rPr>
              <a:t>2025</a:t>
            </a:r>
            <a:r>
              <a:rPr lang="ja-JP" altLang="ja-JP" sz="1400" dirty="0">
                <a:solidFill>
                  <a:schemeClr val="tx1"/>
                </a:solidFill>
                <a:latin typeface="Meiryo UI" panose="020B0604030504040204" pitchFamily="50" charset="-128"/>
                <a:ea typeface="Meiryo UI" panose="020B0604030504040204" pitchFamily="50" charset="-128"/>
              </a:rPr>
              <a:t>年</a:t>
            </a:r>
            <a:r>
              <a:rPr lang="ja-JP" altLang="en-US" sz="1400" dirty="0">
                <a:solidFill>
                  <a:schemeClr val="tx1"/>
                </a:solidFill>
                <a:latin typeface="Meiryo UI" panose="020B0604030504040204" pitchFamily="50" charset="-128"/>
                <a:ea typeface="Meiryo UI" panose="020B0604030504040204" pitchFamily="50" charset="-128"/>
              </a:rPr>
              <a:t>よりスタートした新しい補助金</a:t>
            </a:r>
            <a:r>
              <a:rPr lang="ja-JP" altLang="en-US" sz="1400" b="1" dirty="0">
                <a:solidFill>
                  <a:schemeClr val="tx1"/>
                </a:solidFill>
                <a:latin typeface="Meiryo UI" panose="020B0604030504040204" pitchFamily="50" charset="-128"/>
                <a:ea typeface="Meiryo UI" panose="020B0604030504040204" pitchFamily="50" charset="-128"/>
                <a:hlinkClick r:id="rId2"/>
              </a:rPr>
              <a:t>「中小企業加速化補助金」</a:t>
            </a:r>
            <a:r>
              <a:rPr lang="ja-JP" altLang="ja-JP" sz="1400" dirty="0">
                <a:solidFill>
                  <a:schemeClr val="tx1"/>
                </a:solidFill>
                <a:latin typeface="Meiryo UI" panose="020B0604030504040204" pitchFamily="50" charset="-128"/>
                <a:ea typeface="Meiryo UI" panose="020B0604030504040204" pitchFamily="50" charset="-128"/>
              </a:rPr>
              <a:t>をご紹介します。</a:t>
            </a:r>
          </a:p>
          <a:p>
            <a:r>
              <a:rPr lang="en-US" altLang="ja-JP" sz="1400" dirty="0">
                <a:solidFill>
                  <a:schemeClr val="tx1"/>
                </a:solidFill>
                <a:latin typeface="Meiryo UI" panose="020B0604030504040204" pitchFamily="50" charset="-128"/>
                <a:ea typeface="Meiryo UI" panose="020B0604030504040204" pitchFamily="50" charset="-128"/>
              </a:rPr>
              <a:t> </a:t>
            </a:r>
          </a:p>
          <a:p>
            <a:r>
              <a:rPr lang="en-US" altLang="ja-JP" sz="1400" dirty="0">
                <a:solidFill>
                  <a:schemeClr val="tx1"/>
                </a:solidFill>
                <a:latin typeface="Meiryo UI" panose="020B0604030504040204" pitchFamily="50" charset="-128"/>
                <a:ea typeface="Meiryo UI" panose="020B0604030504040204" pitchFamily="50" charset="-128"/>
              </a:rPr>
              <a:t>2025</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3</a:t>
            </a:r>
            <a:r>
              <a:rPr lang="ja-JP" altLang="en-US" sz="1400" dirty="0">
                <a:solidFill>
                  <a:schemeClr val="tx1"/>
                </a:solidFill>
                <a:latin typeface="Meiryo UI" panose="020B0604030504040204" pitchFamily="50" charset="-128"/>
                <a:ea typeface="Meiryo UI" panose="020B0604030504040204" pitchFamily="50" charset="-128"/>
              </a:rPr>
              <a:t>月より、公募要領公開となりますので、工場・倉庫のオーナー様は、ぜひ、本記事を参考に補助金申請をご検討ください。</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u="sng" dirty="0">
                <a:solidFill>
                  <a:schemeClr val="tx1"/>
                </a:solidFill>
                <a:latin typeface="Meiryo UI" panose="020B0604030504040204" pitchFamily="50" charset="-128"/>
                <a:ea typeface="Meiryo UI" panose="020B0604030504040204" pitchFamily="50" charset="-128"/>
              </a:rPr>
              <a:t>中小企業加速化補助金とは？</a:t>
            </a:r>
            <a:endParaRPr lang="en-US" altLang="ja-JP" sz="1400" b="1" u="sng"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ます中小企業加速化補助金は、中小企業庁が主体となり、中小企業の成長を加速させることを目的とした制度です。</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特に、新たな設備投資や事業転換を支援し、企業の生産性向上や競争力強化を図ります。</a:t>
            </a:r>
            <a:endParaRPr lang="ja-JP"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CDB9DB35-6F94-4791-9122-5C8EF045E1F6}"/>
              </a:ext>
            </a:extLst>
          </p:cNvPr>
          <p:cNvGraphicFramePr>
            <a:graphicFrameLocks noGrp="1"/>
          </p:cNvGraphicFramePr>
          <p:nvPr>
            <p:extLst>
              <p:ext uri="{D42A27DB-BD31-4B8C-83A1-F6EECF244321}">
                <p14:modId xmlns:p14="http://schemas.microsoft.com/office/powerpoint/2010/main" val="2955444222"/>
              </p:ext>
            </p:extLst>
          </p:nvPr>
        </p:nvGraphicFramePr>
        <p:xfrm>
          <a:off x="280136" y="6034454"/>
          <a:ext cx="6358030" cy="3679525"/>
        </p:xfrm>
        <a:graphic>
          <a:graphicData uri="http://schemas.openxmlformats.org/drawingml/2006/table">
            <a:tbl>
              <a:tblPr firstRow="1" firstCol="1" bandRow="1"/>
              <a:tblGrid>
                <a:gridCol w="1000024">
                  <a:extLst>
                    <a:ext uri="{9D8B030D-6E8A-4147-A177-3AD203B41FA5}">
                      <a16:colId xmlns:a16="http://schemas.microsoft.com/office/drawing/2014/main" val="3783285565"/>
                    </a:ext>
                  </a:extLst>
                </a:gridCol>
                <a:gridCol w="2037806">
                  <a:extLst>
                    <a:ext uri="{9D8B030D-6E8A-4147-A177-3AD203B41FA5}">
                      <a16:colId xmlns:a16="http://schemas.microsoft.com/office/drawing/2014/main" val="1366721658"/>
                    </a:ext>
                  </a:extLst>
                </a:gridCol>
                <a:gridCol w="1267097">
                  <a:extLst>
                    <a:ext uri="{9D8B030D-6E8A-4147-A177-3AD203B41FA5}">
                      <a16:colId xmlns:a16="http://schemas.microsoft.com/office/drawing/2014/main" val="1439431659"/>
                    </a:ext>
                  </a:extLst>
                </a:gridCol>
                <a:gridCol w="2053103">
                  <a:extLst>
                    <a:ext uri="{9D8B030D-6E8A-4147-A177-3AD203B41FA5}">
                      <a16:colId xmlns:a16="http://schemas.microsoft.com/office/drawing/2014/main" val="3387388058"/>
                    </a:ext>
                  </a:extLst>
                </a:gridCol>
              </a:tblGrid>
              <a:tr h="261275">
                <a:tc>
                  <a:txBody>
                    <a:bodyPr/>
                    <a:lstStyle/>
                    <a:p>
                      <a:pPr algn="ctr"/>
                      <a:r>
                        <a:rPr lang="ja-JP" altLang="en-US" sz="1000" dirty="0">
                          <a:solidFill>
                            <a:schemeClr val="bg1"/>
                          </a:solidFill>
                          <a:latin typeface="メイリオ" panose="020B0604030504040204" pitchFamily="50" charset="-128"/>
                          <a:ea typeface="メイリオ" panose="020B0604030504040204" pitchFamily="50" charset="-128"/>
                        </a:rPr>
                        <a:t>項目</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r>
                        <a:rPr lang="ja-JP" altLang="en-US" sz="1000">
                          <a:solidFill>
                            <a:schemeClr val="bg1"/>
                          </a:solidFill>
                          <a:latin typeface="メイリオ" panose="020B0604030504040204" pitchFamily="50" charset="-128"/>
                          <a:ea typeface="メイリオ" panose="020B0604030504040204" pitchFamily="50" charset="-128"/>
                        </a:rPr>
                        <a:t>内容</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r>
                        <a:rPr lang="ja-JP" altLang="en-US" sz="1000" dirty="0">
                          <a:solidFill>
                            <a:schemeClr val="bg1"/>
                          </a:solidFill>
                          <a:latin typeface="メイリオ" panose="020B0604030504040204" pitchFamily="50" charset="-128"/>
                          <a:ea typeface="メイリオ" panose="020B0604030504040204" pitchFamily="50" charset="-128"/>
                        </a:rPr>
                        <a:t>項目</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r>
                        <a:rPr lang="ja-JP" altLang="en-US" sz="1000" dirty="0">
                          <a:solidFill>
                            <a:schemeClr val="bg1"/>
                          </a:solidFill>
                          <a:latin typeface="メイリオ" panose="020B0604030504040204" pitchFamily="50" charset="-128"/>
                          <a:ea typeface="メイリオ" panose="020B0604030504040204" pitchFamily="50" charset="-128"/>
                        </a:rPr>
                        <a:t>内容</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3741303877"/>
                  </a:ext>
                </a:extLst>
              </a:tr>
              <a:tr h="424572">
                <a:tc>
                  <a:txBody>
                    <a:bodyPr/>
                    <a:lstStyle/>
                    <a:p>
                      <a:pPr algn="ctr"/>
                      <a:r>
                        <a:rPr lang="ja-JP" altLang="en-US" sz="1000" dirty="0">
                          <a:latin typeface="メイリオ" panose="020B0604030504040204" pitchFamily="50" charset="-128"/>
                          <a:ea typeface="メイリオ" panose="020B0604030504040204" pitchFamily="50" charset="-128"/>
                        </a:rPr>
                        <a:t>補助対象者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売上高</a:t>
                      </a:r>
                      <a:r>
                        <a:rPr lang="en-US" altLang="ja-JP" sz="1000" dirty="0">
                          <a:latin typeface="メイリオ" panose="020B0604030504040204" pitchFamily="50" charset="-128"/>
                          <a:ea typeface="メイリオ" panose="020B0604030504040204" pitchFamily="50" charset="-128"/>
                        </a:rPr>
                        <a:t>100</a:t>
                      </a:r>
                      <a:r>
                        <a:rPr lang="ja-JP" altLang="en-US" sz="1000" dirty="0">
                          <a:latin typeface="メイリオ" panose="020B0604030504040204" pitchFamily="50" charset="-128"/>
                          <a:ea typeface="メイリオ" panose="020B0604030504040204" pitchFamily="50" charset="-128"/>
                        </a:rPr>
                        <a:t>億円への飛躍的成長を目指す中小企業</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補助対象者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売上高</a:t>
                      </a:r>
                      <a:r>
                        <a:rPr lang="en-US" altLang="ja-JP" sz="1000">
                          <a:latin typeface="メイリオ" panose="020B0604030504040204" pitchFamily="50" charset="-128"/>
                          <a:ea typeface="メイリオ" panose="020B0604030504040204" pitchFamily="50" charset="-128"/>
                        </a:rPr>
                        <a:t>100</a:t>
                      </a:r>
                      <a:r>
                        <a:rPr lang="ja-JP" altLang="en-US" sz="1000">
                          <a:latin typeface="メイリオ" panose="020B0604030504040204" pitchFamily="50" charset="-128"/>
                          <a:ea typeface="メイリオ" panose="020B0604030504040204" pitchFamily="50" charset="-128"/>
                        </a:rPr>
                        <a:t>億円への飛躍的成長を目指す中小企業</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1181450"/>
                  </a:ext>
                </a:extLst>
              </a:tr>
              <a:tr h="261275">
                <a:tc>
                  <a:txBody>
                    <a:bodyPr/>
                    <a:lstStyle/>
                    <a:p>
                      <a:pPr algn="ctr"/>
                      <a:r>
                        <a:rPr lang="ja-JP" altLang="en-US" sz="1000" dirty="0">
                          <a:latin typeface="メイリオ" panose="020B0604030504040204" pitchFamily="50" charset="-128"/>
                          <a:ea typeface="メイリオ" panose="020B0604030504040204" pitchFamily="50" charset="-128"/>
                        </a:rPr>
                        <a:t>補助上限額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ltLang="ja-JP" sz="1000">
                          <a:latin typeface="メイリオ" panose="020B0604030504040204" pitchFamily="50" charset="-128"/>
                          <a:ea typeface="メイリオ" panose="020B0604030504040204" pitchFamily="50" charset="-128"/>
                        </a:rPr>
                        <a:t>5</a:t>
                      </a:r>
                      <a:r>
                        <a:rPr lang="ja-JP" altLang="en-US" sz="1000">
                          <a:latin typeface="メイリオ" panose="020B0604030504040204" pitchFamily="50" charset="-128"/>
                          <a:ea typeface="メイリオ" panose="020B0604030504040204" pitchFamily="50" charset="-128"/>
                        </a:rPr>
                        <a:t>億円</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補助率</a:t>
                      </a:r>
                      <a:r>
                        <a:rPr lang="en-US" altLang="ja-JP" sz="1000">
                          <a:latin typeface="メイリオ" panose="020B0604030504040204" pitchFamily="50" charset="-128"/>
                          <a:ea typeface="メイリオ" panose="020B0604030504040204" pitchFamily="50" charset="-128"/>
                        </a:rPr>
                        <a:t>1/2)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補助上限額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ltLang="ja-JP" sz="1000">
                          <a:latin typeface="メイリオ" panose="020B0604030504040204" pitchFamily="50" charset="-128"/>
                          <a:ea typeface="メイリオ" panose="020B0604030504040204" pitchFamily="50" charset="-128"/>
                        </a:rPr>
                        <a:t>5</a:t>
                      </a:r>
                      <a:r>
                        <a:rPr lang="ja-JP" altLang="en-US" sz="1000">
                          <a:latin typeface="メイリオ" panose="020B0604030504040204" pitchFamily="50" charset="-128"/>
                          <a:ea typeface="メイリオ" panose="020B0604030504040204" pitchFamily="50" charset="-128"/>
                        </a:rPr>
                        <a:t>億円</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補助率</a:t>
                      </a:r>
                      <a:r>
                        <a:rPr lang="en-US" altLang="ja-JP" sz="1000">
                          <a:latin typeface="メイリオ" panose="020B0604030504040204" pitchFamily="50" charset="-128"/>
                          <a:ea typeface="メイリオ" panose="020B0604030504040204" pitchFamily="50" charset="-128"/>
                        </a:rPr>
                        <a:t>1/2)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6164808"/>
                  </a:ext>
                </a:extLst>
              </a:tr>
              <a:tr h="424572">
                <a:tc>
                  <a:txBody>
                    <a:bodyPr/>
                    <a:lstStyle/>
                    <a:p>
                      <a:pPr algn="ctr"/>
                      <a:r>
                        <a:rPr lang="zh-TW" altLang="en-US" sz="1000" dirty="0">
                          <a:latin typeface="メイリオ" panose="020B0604030504040204" pitchFamily="50" charset="-128"/>
                          <a:ea typeface="メイリオ" panose="020B0604030504040204" pitchFamily="50" charset="-128"/>
                        </a:rPr>
                        <a:t>補助事業実施期間</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交付決定日から</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か月以内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zh-TW" altLang="en-US" sz="1000">
                          <a:latin typeface="メイリオ" panose="020B0604030504040204" pitchFamily="50" charset="-128"/>
                          <a:ea typeface="メイリオ" panose="020B0604030504040204" pitchFamily="50" charset="-128"/>
                        </a:rPr>
                        <a:t>補助事業実施期間</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交付決定日から</a:t>
                      </a:r>
                      <a:r>
                        <a:rPr lang="en-US" altLang="ja-JP" sz="1000">
                          <a:latin typeface="メイリオ" panose="020B0604030504040204" pitchFamily="50" charset="-128"/>
                          <a:ea typeface="メイリオ" panose="020B0604030504040204" pitchFamily="50" charset="-128"/>
                        </a:rPr>
                        <a:t>24</a:t>
                      </a:r>
                      <a:r>
                        <a:rPr lang="ja-JP" altLang="en-US" sz="1000">
                          <a:latin typeface="メイリオ" panose="020B0604030504040204" pitchFamily="50" charset="-128"/>
                          <a:ea typeface="メイリオ" panose="020B0604030504040204" pitchFamily="50" charset="-128"/>
                        </a:rPr>
                        <a:t>か月以内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1310513"/>
                  </a:ext>
                </a:extLst>
              </a:tr>
              <a:tr h="1077760">
                <a:tc>
                  <a:txBody>
                    <a:bodyPr/>
                    <a:lstStyle/>
                    <a:p>
                      <a:pPr algn="ctr"/>
                      <a:r>
                        <a:rPr lang="ja-JP" altLang="en-US" sz="1000" dirty="0">
                          <a:latin typeface="メイリオ" panose="020B0604030504040204" pitchFamily="50" charset="-128"/>
                          <a:ea typeface="メイリオ" panose="020B0604030504040204" pitchFamily="50" charset="-128"/>
                        </a:rPr>
                        <a:t>補助事業の</a:t>
                      </a: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a:latin typeface="メイリオ" panose="020B0604030504040204" pitchFamily="50" charset="-128"/>
                          <a:ea typeface="メイリオ" panose="020B0604030504040204" pitchFamily="50" charset="-128"/>
                        </a:rPr>
                        <a:t>要件</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①投資額</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億円以上</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専門家経費・外注費を除く補助対象経費分</a:t>
                      </a:r>
                      <a:r>
                        <a:rPr lang="en-US" altLang="ja-JP" sz="1000" dirty="0">
                          <a:latin typeface="メイリオ" panose="020B0604030504040204" pitchFamily="50" charset="-128"/>
                          <a:ea typeface="メイリオ" panose="020B0604030504040204" pitchFamily="50" charset="-128"/>
                        </a:rPr>
                        <a:t>)②</a:t>
                      </a:r>
                      <a:r>
                        <a:rPr lang="ja-JP" altLang="en-US" sz="1000" dirty="0">
                          <a:latin typeface="メイリオ" panose="020B0604030504040204" pitchFamily="50" charset="-128"/>
                          <a:ea typeface="メイリオ" panose="020B0604030504040204" pitchFamily="50" charset="-128"/>
                        </a:rPr>
                        <a:t>「売上高</a:t>
                      </a:r>
                      <a:r>
                        <a:rPr lang="en-US" altLang="ja-JP" sz="1000" dirty="0">
                          <a:latin typeface="メイリオ" panose="020B0604030504040204" pitchFamily="50" charset="-128"/>
                          <a:ea typeface="メイリオ" panose="020B0604030504040204" pitchFamily="50" charset="-128"/>
                        </a:rPr>
                        <a:t>100</a:t>
                      </a:r>
                      <a:r>
                        <a:rPr lang="ja-JP" altLang="en-US" sz="1000" dirty="0">
                          <a:latin typeface="メイリオ" panose="020B0604030504040204" pitchFamily="50" charset="-128"/>
                          <a:ea typeface="メイリオ" panose="020B0604030504040204" pitchFamily="50" charset="-128"/>
                        </a:rPr>
                        <a:t>億円を目指す宣言」を行っていること</a:t>
                      </a:r>
                      <a:r>
                        <a:rPr lang="en-US" altLang="ja-JP" sz="1000" dirty="0">
                          <a:latin typeface="メイリオ" panose="020B0604030504040204" pitchFamily="50" charset="-128"/>
                          <a:ea typeface="メイリオ" panose="020B0604030504040204" pitchFamily="50" charset="-128"/>
                        </a:rPr>
                        <a:t>③</a:t>
                      </a:r>
                      <a:r>
                        <a:rPr lang="ja-JP" altLang="en-US" sz="1000" dirty="0">
                          <a:latin typeface="メイリオ" panose="020B0604030504040204" pitchFamily="50" charset="-128"/>
                          <a:ea typeface="メイリオ" panose="020B0604030504040204" pitchFamily="50" charset="-128"/>
                        </a:rPr>
                        <a:t>その他、賃上げ要件など</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補助事業の要件</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①投資額</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億円以上</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専門家経費・外注費を除く補助対象経費分</a:t>
                      </a:r>
                      <a:r>
                        <a:rPr lang="en-US" altLang="ja-JP" sz="1000" dirty="0">
                          <a:latin typeface="メイリオ" panose="020B0604030504040204" pitchFamily="50" charset="-128"/>
                          <a:ea typeface="メイリオ" panose="020B0604030504040204" pitchFamily="50" charset="-128"/>
                        </a:rPr>
                        <a:t>)②</a:t>
                      </a:r>
                      <a:r>
                        <a:rPr lang="ja-JP" altLang="en-US" sz="1000" dirty="0">
                          <a:latin typeface="メイリオ" panose="020B0604030504040204" pitchFamily="50" charset="-128"/>
                          <a:ea typeface="メイリオ" panose="020B0604030504040204" pitchFamily="50" charset="-128"/>
                        </a:rPr>
                        <a:t>「売上高</a:t>
                      </a:r>
                      <a:r>
                        <a:rPr lang="en-US" altLang="ja-JP" sz="1000" dirty="0">
                          <a:latin typeface="メイリオ" panose="020B0604030504040204" pitchFamily="50" charset="-128"/>
                          <a:ea typeface="メイリオ" panose="020B0604030504040204" pitchFamily="50" charset="-128"/>
                        </a:rPr>
                        <a:t>100</a:t>
                      </a:r>
                      <a:r>
                        <a:rPr lang="ja-JP" altLang="en-US" sz="1000" dirty="0">
                          <a:latin typeface="メイリオ" panose="020B0604030504040204" pitchFamily="50" charset="-128"/>
                          <a:ea typeface="メイリオ" panose="020B0604030504040204" pitchFamily="50" charset="-128"/>
                        </a:rPr>
                        <a:t>億円を目指す宣言」を行っていること</a:t>
                      </a:r>
                      <a:r>
                        <a:rPr lang="en-US" altLang="ja-JP" sz="1000" dirty="0">
                          <a:latin typeface="メイリオ" panose="020B0604030504040204" pitchFamily="50" charset="-128"/>
                          <a:ea typeface="メイリオ" panose="020B0604030504040204" pitchFamily="50" charset="-128"/>
                        </a:rPr>
                        <a:t>③</a:t>
                      </a:r>
                      <a:r>
                        <a:rPr lang="ja-JP" altLang="en-US" sz="1000" dirty="0">
                          <a:latin typeface="メイリオ" panose="020B0604030504040204" pitchFamily="50" charset="-128"/>
                          <a:ea typeface="メイリオ" panose="020B0604030504040204" pitchFamily="50" charset="-128"/>
                        </a:rPr>
                        <a:t>その他、賃上げ要件など</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82179100"/>
                  </a:ext>
                </a:extLst>
              </a:tr>
              <a:tr h="424572">
                <a:tc>
                  <a:txBody>
                    <a:bodyPr/>
                    <a:lstStyle/>
                    <a:p>
                      <a:pPr algn="ctr"/>
                      <a:r>
                        <a:rPr lang="zh-TW" altLang="en-US" sz="1000" dirty="0">
                          <a:latin typeface="メイリオ" panose="020B0604030504040204" pitchFamily="50" charset="-128"/>
                          <a:ea typeface="メイリオ" panose="020B0604030504040204" pitchFamily="50" charset="-128"/>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建物費、機械装置等費、ソフトウェア費、外注費、専門家経費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zh-TW" altLang="en-US" sz="1000" dirty="0">
                          <a:latin typeface="メイリオ" panose="020B0604030504040204" pitchFamily="50" charset="-128"/>
                          <a:ea typeface="メイリオ" panose="020B0604030504040204" pitchFamily="50" charset="-128"/>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建物費、機械装置等費、ソフトウェア費、外注費、専門家経費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0937875"/>
                  </a:ext>
                </a:extLst>
              </a:tr>
              <a:tr h="380927">
                <a:tc>
                  <a:txBody>
                    <a:bodyPr/>
                    <a:lstStyle/>
                    <a:p>
                      <a:pPr algn="ctr"/>
                      <a:r>
                        <a:rPr lang="ja-JP" altLang="en-US" sz="1000" dirty="0">
                          <a:latin typeface="メイリオ" panose="020B0604030504040204" pitchFamily="50" charset="-128"/>
                          <a:ea typeface="メイリオ" panose="020B0604030504040204" pitchFamily="50" charset="-128"/>
                        </a:rPr>
                        <a:t>項目</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内容</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項目</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a:latin typeface="メイリオ" panose="020B0604030504040204" pitchFamily="50" charset="-128"/>
                          <a:ea typeface="メイリオ" panose="020B0604030504040204" pitchFamily="50" charset="-128"/>
                        </a:rPr>
                        <a:t>内容</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1008814"/>
                  </a:ext>
                </a:extLst>
              </a:tr>
              <a:tr h="424572">
                <a:tc>
                  <a:txBody>
                    <a:bodyPr/>
                    <a:lstStyle/>
                    <a:p>
                      <a:pPr algn="ctr"/>
                      <a:r>
                        <a:rPr lang="ja-JP" altLang="en-US" sz="1000" dirty="0">
                          <a:latin typeface="メイリオ" panose="020B0604030504040204" pitchFamily="50" charset="-128"/>
                          <a:ea typeface="メイリオ" panose="020B0604030504040204" pitchFamily="50" charset="-128"/>
                        </a:rPr>
                        <a:t>補助対象者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売上高</a:t>
                      </a:r>
                      <a:r>
                        <a:rPr lang="en-US" altLang="ja-JP" sz="1000" dirty="0">
                          <a:latin typeface="メイリオ" panose="020B0604030504040204" pitchFamily="50" charset="-128"/>
                          <a:ea typeface="メイリオ" panose="020B0604030504040204" pitchFamily="50" charset="-128"/>
                        </a:rPr>
                        <a:t>100</a:t>
                      </a:r>
                      <a:r>
                        <a:rPr lang="ja-JP" altLang="en-US" sz="1000" dirty="0">
                          <a:latin typeface="メイリオ" panose="020B0604030504040204" pitchFamily="50" charset="-128"/>
                          <a:ea typeface="メイリオ" panose="020B0604030504040204" pitchFamily="50" charset="-128"/>
                        </a:rPr>
                        <a:t>億円への飛躍的成長を目指す中小企業</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補助対象者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ja-JP" altLang="en-US" sz="1000" dirty="0">
                          <a:latin typeface="メイリオ" panose="020B0604030504040204" pitchFamily="50" charset="-128"/>
                          <a:ea typeface="メイリオ" panose="020B0604030504040204" pitchFamily="50" charset="-128"/>
                        </a:rPr>
                        <a:t>売上高</a:t>
                      </a:r>
                      <a:r>
                        <a:rPr lang="en-US" altLang="ja-JP" sz="1000" dirty="0">
                          <a:latin typeface="メイリオ" panose="020B0604030504040204" pitchFamily="50" charset="-128"/>
                          <a:ea typeface="メイリオ" panose="020B0604030504040204" pitchFamily="50" charset="-128"/>
                        </a:rPr>
                        <a:t>100</a:t>
                      </a:r>
                      <a:r>
                        <a:rPr lang="ja-JP" altLang="en-US" sz="1000" dirty="0">
                          <a:latin typeface="メイリオ" panose="020B0604030504040204" pitchFamily="50" charset="-128"/>
                          <a:ea typeface="メイリオ" panose="020B0604030504040204" pitchFamily="50" charset="-128"/>
                        </a:rPr>
                        <a:t>億円への飛躍的成長を目指す中小企業</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2654356"/>
                  </a:ext>
                </a:extLst>
              </a:tr>
            </a:tbl>
          </a:graphicData>
        </a:graphic>
      </p:graphicFrame>
      <p:sp>
        <p:nvSpPr>
          <p:cNvPr id="24" name="テキスト ボックス 23">
            <a:extLst>
              <a:ext uri="{FF2B5EF4-FFF2-40B4-BE49-F238E27FC236}">
                <a16:creationId xmlns:a16="http://schemas.microsoft.com/office/drawing/2014/main" id="{8EB4B5D3-0F7A-4912-883D-6F81F5A84D21}"/>
              </a:ext>
            </a:extLst>
          </p:cNvPr>
          <p:cNvSpPr txBox="1"/>
          <p:nvPr/>
        </p:nvSpPr>
        <p:spPr>
          <a:xfrm>
            <a:off x="637572" y="5714893"/>
            <a:ext cx="5643155"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表</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中小企業加速化補助金の概要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079"/>
          <p:cNvSpPr>
            <a:spLocks noChangeArrowheads="1"/>
          </p:cNvSpPr>
          <p:nvPr/>
        </p:nvSpPr>
        <p:spPr bwMode="auto">
          <a:xfrm>
            <a:off x="710180" y="8139855"/>
            <a:ext cx="6226650" cy="1426674"/>
          </a:xfrm>
          <a:prstGeom prst="rect">
            <a:avLst/>
          </a:prstGeom>
          <a:noFill/>
          <a:ln w="9525">
            <a:noFill/>
            <a:miter lim="800000"/>
            <a:headEnd/>
            <a:tailEnd/>
          </a:ln>
        </p:spPr>
        <p:txBody>
          <a:bodyPr wrap="square" lIns="92075" tIns="46038" rIns="92075" bIns="46038">
            <a:spAutoFit/>
          </a:bodyPr>
          <a:lstStyle/>
          <a:p>
            <a:pPr defTabSz="762000">
              <a:lnSpc>
                <a:spcPts val="2600"/>
              </a:lnSpc>
            </a:pPr>
            <a:r>
              <a:rPr lang="ja-JP" altLang="en-US" dirty="0">
                <a:solidFill>
                  <a:schemeClr val="bg1"/>
                </a:solidFill>
                <a:latin typeface="HGP創英角ｺﾞｼｯｸUB" pitchFamily="50" charset="-128"/>
                <a:ea typeface="HGP創英角ｺﾞｼｯｸUB" pitchFamily="50" charset="-128"/>
              </a:rPr>
              <a:t>工場・倉庫建築専門店「〇〇」　</a:t>
            </a:r>
            <a:endParaRPr lang="en-US" altLang="ja-JP" dirty="0">
              <a:solidFill>
                <a:schemeClr val="bg1"/>
              </a:solidFill>
              <a:latin typeface="HGP創英角ｺﾞｼｯｸUB" pitchFamily="50" charset="-128"/>
              <a:ea typeface="HGP創英角ｺﾞｼｯｸUB" pitchFamily="50" charset="-128"/>
            </a:endParaRPr>
          </a:p>
          <a:p>
            <a:pPr defTabSz="762000">
              <a:lnSpc>
                <a:spcPts val="2600"/>
              </a:lnSpc>
            </a:pPr>
            <a:r>
              <a:rPr lang="ja-JP" altLang="en-US" dirty="0">
                <a:solidFill>
                  <a:schemeClr val="bg1"/>
                </a:solidFill>
                <a:latin typeface="HGP創英角ｺﾞｼｯｸUB" pitchFamily="50" charset="-128"/>
                <a:ea typeface="HGP創英角ｺﾞｼｯｸUB" pitchFamily="50" charset="-128"/>
              </a:rPr>
              <a:t>（お問合せ窓口：○○）</a:t>
            </a:r>
            <a:endParaRPr lang="en-US" altLang="ja-JP" dirty="0">
              <a:solidFill>
                <a:schemeClr val="bg1"/>
              </a:solidFill>
              <a:latin typeface="HGP創英角ｺﾞｼｯｸUB" pitchFamily="50" charset="-128"/>
              <a:ea typeface="HGP創英角ｺﾞｼｯｸUB" pitchFamily="50" charset="-128"/>
            </a:endParaRPr>
          </a:p>
          <a:p>
            <a:pPr defTabSz="762000">
              <a:lnSpc>
                <a:spcPts val="2600"/>
              </a:lnSpc>
            </a:pPr>
            <a:r>
              <a:rPr lang="ja-JP" altLang="en-US" sz="2100" dirty="0">
                <a:solidFill>
                  <a:schemeClr val="bg1"/>
                </a:solidFill>
                <a:latin typeface="HGP創英角ｺﾞｼｯｸUB" pitchFamily="50" charset="-128"/>
                <a:ea typeface="HGP創英角ｺﾞｼｯｸUB" pitchFamily="50" charset="-128"/>
              </a:rPr>
              <a:t>ＴＥＬ： </a:t>
            </a:r>
            <a:r>
              <a:rPr lang="en-US" altLang="ja-JP" sz="2100" dirty="0">
                <a:solidFill>
                  <a:schemeClr val="bg1"/>
                </a:solidFill>
                <a:latin typeface="HGP創英角ｺﾞｼｯｸUB" pitchFamily="50" charset="-128"/>
                <a:ea typeface="HGP創英角ｺﾞｼｯｸUB" pitchFamily="50" charset="-128"/>
              </a:rPr>
              <a:t>0000-00-0000</a:t>
            </a:r>
            <a:r>
              <a:rPr lang="ja-JP" altLang="en-US" sz="2100" dirty="0">
                <a:solidFill>
                  <a:schemeClr val="bg1"/>
                </a:solidFill>
                <a:latin typeface="HGP創英角ｺﾞｼｯｸUB" pitchFamily="50" charset="-128"/>
                <a:ea typeface="HGP創英角ｺﾞｼｯｸUB" pitchFamily="50" charset="-128"/>
              </a:rPr>
              <a:t>　ＦＡＸ：</a:t>
            </a:r>
            <a:r>
              <a:rPr lang="en-US" altLang="ja-JP" sz="2100" dirty="0">
                <a:solidFill>
                  <a:schemeClr val="bg1"/>
                </a:solidFill>
                <a:latin typeface="HGP創英角ｺﾞｼｯｸUB" pitchFamily="50" charset="-128"/>
                <a:ea typeface="HGP創英角ｺﾞｼｯｸUB" pitchFamily="50" charset="-128"/>
              </a:rPr>
              <a:t> 0000-00-0000</a:t>
            </a:r>
          </a:p>
          <a:p>
            <a:pPr defTabSz="762000">
              <a:lnSpc>
                <a:spcPts val="2600"/>
              </a:lnSpc>
            </a:pPr>
            <a:r>
              <a:rPr lang="ja-JP" altLang="en-US" sz="1300" dirty="0">
                <a:solidFill>
                  <a:schemeClr val="bg1"/>
                </a:solidFill>
                <a:latin typeface="HGP創英角ｺﾞｼｯｸUB" pitchFamily="50" charset="-128"/>
                <a:ea typeface="HGP創英角ｺﾞｼｯｸUB" pitchFamily="50" charset="-128"/>
              </a:rPr>
              <a:t>〒</a:t>
            </a:r>
            <a:r>
              <a:rPr lang="en-US" altLang="ja-JP" sz="1300" dirty="0">
                <a:solidFill>
                  <a:schemeClr val="bg1"/>
                </a:solidFill>
                <a:latin typeface="HGP創英角ｺﾞｼｯｸUB" pitchFamily="50" charset="-128"/>
                <a:ea typeface="HGP創英角ｺﾞｼｯｸUB" pitchFamily="50" charset="-128"/>
              </a:rPr>
              <a:t>000-0000</a:t>
            </a:r>
            <a:r>
              <a:rPr lang="ja-JP" altLang="en-US" sz="1300" dirty="0">
                <a:solidFill>
                  <a:schemeClr val="bg1"/>
                </a:solidFill>
                <a:latin typeface="HGP創英角ｺﾞｼｯｸUB" pitchFamily="50" charset="-128"/>
                <a:ea typeface="HGP創英角ｺﾞｼｯｸUB" pitchFamily="50" charset="-128"/>
              </a:rPr>
              <a:t>　　○○市○○町</a:t>
            </a:r>
          </a:p>
        </p:txBody>
      </p:sp>
      <p:sp>
        <p:nvSpPr>
          <p:cNvPr id="17" name="Text Box 16"/>
          <p:cNvSpPr txBox="1">
            <a:spLocks noChangeArrowheads="1"/>
          </p:cNvSpPr>
          <p:nvPr/>
        </p:nvSpPr>
        <p:spPr bwMode="auto">
          <a:xfrm>
            <a:off x="85643" y="8247988"/>
            <a:ext cx="470034" cy="1311847"/>
          </a:xfrm>
          <a:prstGeom prst="rect">
            <a:avLst/>
          </a:prstGeom>
          <a:noFill/>
          <a:ln w="9525">
            <a:noFill/>
            <a:miter lim="800000"/>
            <a:headEnd/>
            <a:tailEnd/>
          </a:ln>
        </p:spPr>
        <p:txBody>
          <a:bodyPr vert="eaVert" wrap="square" lIns="95584" tIns="47793" rIns="95584" bIns="47793">
            <a:spAutoFit/>
          </a:bodyPr>
          <a:lstStyle/>
          <a:p>
            <a:pPr algn="ctr" defTabSz="955675">
              <a:lnSpc>
                <a:spcPct val="50000"/>
              </a:lnSpc>
              <a:spcBef>
                <a:spcPct val="50000"/>
              </a:spcBef>
            </a:pPr>
            <a:r>
              <a:rPr lang="ja-JP" altLang="en-US" sz="1200" dirty="0">
                <a:latin typeface="HGP創英角ｺﾞｼｯｸUB" pitchFamily="50" charset="-128"/>
                <a:ea typeface="HGP創英角ｺﾞｼｯｸUB" pitchFamily="50" charset="-128"/>
              </a:rPr>
              <a:t>お問合せは</a:t>
            </a:r>
            <a:endParaRPr lang="en-US" altLang="ja-JP" sz="1200" dirty="0">
              <a:latin typeface="HGP創英角ｺﾞｼｯｸUB" pitchFamily="50" charset="-128"/>
              <a:ea typeface="HGP創英角ｺﾞｼｯｸUB" pitchFamily="50" charset="-128"/>
            </a:endParaRPr>
          </a:p>
          <a:p>
            <a:pPr algn="ctr" defTabSz="955675">
              <a:lnSpc>
                <a:spcPct val="50000"/>
              </a:lnSpc>
              <a:spcBef>
                <a:spcPct val="50000"/>
              </a:spcBef>
            </a:pPr>
            <a:r>
              <a:rPr lang="ja-JP" altLang="en-US" sz="1200" dirty="0">
                <a:latin typeface="HGP創英角ｺﾞｼｯｸUB" pitchFamily="50" charset="-128"/>
                <a:ea typeface="HGP創英角ｺﾞｼｯｸUB" pitchFamily="50" charset="-128"/>
              </a:rPr>
              <a:t>コチラまで</a:t>
            </a:r>
          </a:p>
        </p:txBody>
      </p:sp>
      <p:sp>
        <p:nvSpPr>
          <p:cNvPr id="18" name="正方形/長方形 17"/>
          <p:cNvSpPr/>
          <p:nvPr/>
        </p:nvSpPr>
        <p:spPr>
          <a:xfrm>
            <a:off x="947003" y="9470201"/>
            <a:ext cx="4869597" cy="461665"/>
          </a:xfrm>
          <a:prstGeom prst="rect">
            <a:avLst/>
          </a:prstGeom>
        </p:spPr>
        <p:txBody>
          <a:bodyPr wrap="square">
            <a:spAutoFit/>
          </a:bodyPr>
          <a:lstStyle/>
          <a:p>
            <a:r>
              <a:rPr lang="en-US" altLang="ja-JP" sz="1200" dirty="0">
                <a:latin typeface="HGPｺﾞｼｯｸE" pitchFamily="50" charset="-128"/>
                <a:ea typeface="HGPｺﾞｼｯｸE" pitchFamily="50" charset="-128"/>
                <a:cs typeface="Meiryo UI" pitchFamily="50" charset="-128"/>
              </a:rPr>
              <a:t>※</a:t>
            </a:r>
            <a:r>
              <a:rPr lang="ja-JP" altLang="en-US" sz="1200" dirty="0">
                <a:latin typeface="HGPｺﾞｼｯｸE" pitchFamily="50" charset="-128"/>
                <a:ea typeface="HGPｺﾞｼｯｸE" pitchFamily="50" charset="-128"/>
                <a:cs typeface="Meiryo UI" pitchFamily="50" charset="-128"/>
              </a:rPr>
              <a:t>尚、今後このようなご案内が不要な場合は、右の欄にチェックを入れて</a:t>
            </a:r>
            <a:endParaRPr lang="en-US" altLang="ja-JP" sz="1200" dirty="0">
              <a:latin typeface="HGPｺﾞｼｯｸE" pitchFamily="50" charset="-128"/>
              <a:ea typeface="HGPｺﾞｼｯｸE" pitchFamily="50" charset="-128"/>
              <a:cs typeface="Meiryo UI" pitchFamily="50" charset="-128"/>
            </a:endParaRPr>
          </a:p>
          <a:p>
            <a:r>
              <a:rPr lang="en-US" altLang="ja-JP" sz="1200" u="sng" dirty="0">
                <a:latin typeface="HGPｺﾞｼｯｸE" pitchFamily="50" charset="-128"/>
                <a:ea typeface="HGPｺﾞｼｯｸE" pitchFamily="50" charset="-128"/>
                <a:cs typeface="Meiryo UI" pitchFamily="50" charset="-128"/>
              </a:rPr>
              <a:t>096-367-3332</a:t>
            </a:r>
            <a:r>
              <a:rPr lang="ja-JP" altLang="en-US" sz="1200" dirty="0">
                <a:latin typeface="HGPｺﾞｼｯｸE" pitchFamily="50" charset="-128"/>
                <a:ea typeface="HGPｺﾞｼｯｸE" pitchFamily="50" charset="-128"/>
                <a:cs typeface="Meiryo UI" pitchFamily="50" charset="-128"/>
              </a:rPr>
              <a:t>迄ご返信をお願い致します。</a:t>
            </a:r>
            <a:endParaRPr lang="en-US" altLang="ja-JP" sz="1200" dirty="0">
              <a:latin typeface="HGPｺﾞｼｯｸE" pitchFamily="50" charset="-128"/>
              <a:ea typeface="HGPｺﾞｼｯｸE" pitchFamily="50" charset="-128"/>
              <a:cs typeface="Meiryo UI" pitchFamily="50" charset="-128"/>
            </a:endParaRPr>
          </a:p>
        </p:txBody>
      </p:sp>
      <p:graphicFrame>
        <p:nvGraphicFramePr>
          <p:cNvPr id="19" name="表 18"/>
          <p:cNvGraphicFramePr>
            <a:graphicFrameLocks noGrp="1"/>
          </p:cNvGraphicFramePr>
          <p:nvPr/>
        </p:nvGraphicFramePr>
        <p:xfrm>
          <a:off x="5784849" y="9515954"/>
          <a:ext cx="1022351" cy="365760"/>
        </p:xfrm>
        <a:graphic>
          <a:graphicData uri="http://schemas.openxmlformats.org/drawingml/2006/table">
            <a:tbl>
              <a:tblPr firstRow="1" bandRow="1">
                <a:tableStyleId>{5C22544A-7EE6-4342-B048-85BDC9FD1C3A}</a:tableStyleId>
              </a:tblPr>
              <a:tblGrid>
                <a:gridCol w="389106">
                  <a:extLst>
                    <a:ext uri="{9D8B030D-6E8A-4147-A177-3AD203B41FA5}">
                      <a16:colId xmlns:a16="http://schemas.microsoft.com/office/drawing/2014/main" val="20000"/>
                    </a:ext>
                  </a:extLst>
                </a:gridCol>
                <a:gridCol w="633245">
                  <a:extLst>
                    <a:ext uri="{9D8B030D-6E8A-4147-A177-3AD203B41FA5}">
                      <a16:colId xmlns:a16="http://schemas.microsoft.com/office/drawing/2014/main" val="20001"/>
                    </a:ext>
                  </a:extLst>
                </a:gridCol>
              </a:tblGrid>
              <a:tr h="275991">
                <a:tc>
                  <a:txBody>
                    <a:bodyPr/>
                    <a:lstStyle/>
                    <a:p>
                      <a:pPr algn="ctr"/>
                      <a:r>
                        <a:rPr kumimoji="1" lang="ja-JP" altLang="en-US" sz="800" b="0" dirty="0">
                          <a:solidFill>
                            <a:sysClr val="windowText" lastClr="000000"/>
                          </a:solidFill>
                          <a:latin typeface="HGPｺﾞｼｯｸE" pitchFamily="50" charset="-128"/>
                          <a:ea typeface="HGPｺﾞｼｯｸE" pitchFamily="50" charset="-128"/>
                        </a:rPr>
                        <a:t>案内</a:t>
                      </a:r>
                      <a:endParaRPr kumimoji="1" lang="en-US" altLang="ja-JP" sz="800" b="0" dirty="0">
                        <a:solidFill>
                          <a:sysClr val="windowText" lastClr="000000"/>
                        </a:solidFill>
                        <a:latin typeface="HGPｺﾞｼｯｸE" pitchFamily="50" charset="-128"/>
                        <a:ea typeface="HGPｺﾞｼｯｸE" pitchFamily="50" charset="-128"/>
                      </a:endParaRPr>
                    </a:p>
                    <a:p>
                      <a:pPr algn="ctr"/>
                      <a:r>
                        <a:rPr kumimoji="1" lang="ja-JP" altLang="en-US" sz="800" b="0" dirty="0">
                          <a:solidFill>
                            <a:sysClr val="windowText" lastClr="000000"/>
                          </a:solidFill>
                          <a:latin typeface="HGPｺﾞｼｯｸE" pitchFamily="50" charset="-128"/>
                          <a:ea typeface="HGPｺﾞｼｯｸE" pitchFamily="50" charset="-128"/>
                        </a:rPr>
                        <a:t>不要</a:t>
                      </a:r>
                      <a:endParaRPr kumimoji="1" lang="ja-JP" altLang="en-US" sz="1050" b="0" dirty="0">
                        <a:solidFill>
                          <a:sysClr val="windowText" lastClr="000000"/>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9" name="正方形/長方形 28"/>
          <p:cNvSpPr/>
          <p:nvPr/>
        </p:nvSpPr>
        <p:spPr>
          <a:xfrm>
            <a:off x="-2619" y="8109690"/>
            <a:ext cx="6865176" cy="13764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a:p>
        </p:txBody>
      </p:sp>
      <p:sp>
        <p:nvSpPr>
          <p:cNvPr id="30" name="正方形/長方形 29"/>
          <p:cNvSpPr/>
          <p:nvPr/>
        </p:nvSpPr>
        <p:spPr>
          <a:xfrm>
            <a:off x="120362" y="8447360"/>
            <a:ext cx="449100" cy="939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a:p>
        </p:txBody>
      </p:sp>
      <p:sp>
        <p:nvSpPr>
          <p:cNvPr id="32" name="Text Box 16"/>
          <p:cNvSpPr txBox="1">
            <a:spLocks noChangeArrowheads="1"/>
          </p:cNvSpPr>
          <p:nvPr/>
        </p:nvSpPr>
        <p:spPr bwMode="auto">
          <a:xfrm>
            <a:off x="100833" y="8236326"/>
            <a:ext cx="470034" cy="1311847"/>
          </a:xfrm>
          <a:prstGeom prst="rect">
            <a:avLst/>
          </a:prstGeom>
          <a:noFill/>
          <a:ln w="9525">
            <a:noFill/>
            <a:miter lim="800000"/>
            <a:headEnd/>
            <a:tailEnd/>
          </a:ln>
        </p:spPr>
        <p:txBody>
          <a:bodyPr vert="eaVert" wrap="square" lIns="95584" tIns="47793" rIns="95584" bIns="47793">
            <a:spAutoFit/>
          </a:bodyPr>
          <a:lstStyle/>
          <a:p>
            <a:pPr algn="ctr" defTabSz="955675">
              <a:lnSpc>
                <a:spcPct val="50000"/>
              </a:lnSpc>
              <a:spcBef>
                <a:spcPct val="50000"/>
              </a:spcBef>
            </a:pPr>
            <a:r>
              <a:rPr lang="ja-JP" altLang="en-US" sz="1200" dirty="0">
                <a:latin typeface="HGP創英角ｺﾞｼｯｸUB" pitchFamily="50" charset="-128"/>
                <a:ea typeface="HGP創英角ｺﾞｼｯｸUB" pitchFamily="50" charset="-128"/>
              </a:rPr>
              <a:t>お問合せは</a:t>
            </a:r>
            <a:endParaRPr lang="en-US" altLang="ja-JP" sz="1200" dirty="0">
              <a:latin typeface="HGP創英角ｺﾞｼｯｸUB" pitchFamily="50" charset="-128"/>
              <a:ea typeface="HGP創英角ｺﾞｼｯｸUB" pitchFamily="50" charset="-128"/>
            </a:endParaRPr>
          </a:p>
          <a:p>
            <a:pPr algn="ctr" defTabSz="955675">
              <a:lnSpc>
                <a:spcPct val="50000"/>
              </a:lnSpc>
              <a:spcBef>
                <a:spcPct val="50000"/>
              </a:spcBef>
            </a:pPr>
            <a:r>
              <a:rPr lang="ja-JP" altLang="en-US" sz="1200" dirty="0">
                <a:latin typeface="HGP創英角ｺﾞｼｯｸUB" pitchFamily="50" charset="-128"/>
                <a:ea typeface="HGP創英角ｺﾞｼｯｸUB" pitchFamily="50" charset="-128"/>
              </a:rPr>
              <a:t>コチラまで</a:t>
            </a:r>
          </a:p>
        </p:txBody>
      </p:sp>
      <p:sp>
        <p:nvSpPr>
          <p:cNvPr id="20" name="Rectangle 3079"/>
          <p:cNvSpPr>
            <a:spLocks noChangeArrowheads="1"/>
          </p:cNvSpPr>
          <p:nvPr/>
        </p:nvSpPr>
        <p:spPr bwMode="auto">
          <a:xfrm>
            <a:off x="725370" y="8121499"/>
            <a:ext cx="6226650" cy="1426674"/>
          </a:xfrm>
          <a:prstGeom prst="rect">
            <a:avLst/>
          </a:prstGeom>
          <a:noFill/>
          <a:ln w="9525">
            <a:noFill/>
            <a:miter lim="800000"/>
            <a:headEnd/>
            <a:tailEnd/>
          </a:ln>
        </p:spPr>
        <p:txBody>
          <a:bodyPr wrap="square" lIns="92075" tIns="46038" rIns="92075" bIns="46038">
            <a:spAutoFit/>
          </a:bodyPr>
          <a:lstStyle/>
          <a:p>
            <a:pPr defTabSz="762000">
              <a:lnSpc>
                <a:spcPts val="2600"/>
              </a:lnSpc>
            </a:pPr>
            <a:r>
              <a:rPr lang="ja-JP" altLang="en-US" dirty="0">
                <a:solidFill>
                  <a:schemeClr val="bg1"/>
                </a:solidFill>
                <a:latin typeface="HGP創英角ｺﾞｼｯｸUB" pitchFamily="50" charset="-128"/>
                <a:ea typeface="HGP創英角ｺﾞｼｯｸUB" pitchFamily="50" charset="-128"/>
              </a:rPr>
              <a:t>工場・倉庫建築専門店「メガキューバー」　</a:t>
            </a:r>
            <a:endParaRPr lang="en-US" altLang="ja-JP" dirty="0">
              <a:solidFill>
                <a:schemeClr val="bg1"/>
              </a:solidFill>
              <a:latin typeface="HGP創英角ｺﾞｼｯｸUB" pitchFamily="50" charset="-128"/>
              <a:ea typeface="HGP創英角ｺﾞｼｯｸUB" pitchFamily="50" charset="-128"/>
            </a:endParaRPr>
          </a:p>
          <a:p>
            <a:pPr defTabSz="762000">
              <a:lnSpc>
                <a:spcPts val="2600"/>
              </a:lnSpc>
            </a:pPr>
            <a:r>
              <a:rPr lang="ja-JP" altLang="en-US" dirty="0">
                <a:solidFill>
                  <a:schemeClr val="bg1"/>
                </a:solidFill>
                <a:latin typeface="HGP創英角ｺﾞｼｯｸUB" pitchFamily="50" charset="-128"/>
                <a:ea typeface="HGP創英角ｺﾞｼｯｸUB" pitchFamily="50" charset="-128"/>
              </a:rPr>
              <a:t>（お問合せ窓口：原口）</a:t>
            </a:r>
            <a:endParaRPr lang="en-US" altLang="ja-JP" dirty="0">
              <a:solidFill>
                <a:schemeClr val="bg1"/>
              </a:solidFill>
              <a:latin typeface="HGP創英角ｺﾞｼｯｸUB" pitchFamily="50" charset="-128"/>
              <a:ea typeface="HGP創英角ｺﾞｼｯｸUB" pitchFamily="50" charset="-128"/>
            </a:endParaRPr>
          </a:p>
          <a:p>
            <a:pPr defTabSz="762000">
              <a:lnSpc>
                <a:spcPts val="2600"/>
              </a:lnSpc>
            </a:pPr>
            <a:r>
              <a:rPr lang="ja-JP" altLang="en-US" sz="2100" dirty="0">
                <a:solidFill>
                  <a:schemeClr val="bg1"/>
                </a:solidFill>
                <a:latin typeface="HGP創英角ｺﾞｼｯｸUB" pitchFamily="50" charset="-128"/>
                <a:ea typeface="HGP創英角ｺﾞｼｯｸUB" pitchFamily="50" charset="-128"/>
              </a:rPr>
              <a:t>ＴＥＬ： </a:t>
            </a:r>
            <a:r>
              <a:rPr lang="en-US" altLang="ja-JP" sz="2100" dirty="0">
                <a:solidFill>
                  <a:schemeClr val="bg1"/>
                </a:solidFill>
                <a:latin typeface="HGP創英角ｺﾞｼｯｸUB" pitchFamily="50" charset="-128"/>
                <a:ea typeface="HGP創英角ｺﾞｼｯｸUB" pitchFamily="50" charset="-128"/>
              </a:rPr>
              <a:t>096-365-6503</a:t>
            </a:r>
            <a:r>
              <a:rPr lang="ja-JP" altLang="en-US" sz="2100" dirty="0">
                <a:solidFill>
                  <a:schemeClr val="bg1"/>
                </a:solidFill>
                <a:latin typeface="HGP創英角ｺﾞｼｯｸUB" pitchFamily="50" charset="-128"/>
                <a:ea typeface="HGP創英角ｺﾞｼｯｸUB" pitchFamily="50" charset="-128"/>
              </a:rPr>
              <a:t>　ＦＡＸ： </a:t>
            </a:r>
            <a:r>
              <a:rPr lang="en-US" altLang="ja-JP" sz="2100" dirty="0">
                <a:solidFill>
                  <a:schemeClr val="bg1"/>
                </a:solidFill>
                <a:latin typeface="HGP創英角ｺﾞｼｯｸUB" pitchFamily="50" charset="-128"/>
                <a:ea typeface="HGP創英角ｺﾞｼｯｸUB" pitchFamily="50" charset="-128"/>
              </a:rPr>
              <a:t>096-367-3332</a:t>
            </a:r>
          </a:p>
          <a:p>
            <a:pPr defTabSz="762000">
              <a:lnSpc>
                <a:spcPts val="2600"/>
              </a:lnSpc>
            </a:pPr>
            <a:r>
              <a:rPr lang="ja-JP" altLang="en-US" sz="1300" dirty="0">
                <a:solidFill>
                  <a:schemeClr val="bg1"/>
                </a:solidFill>
                <a:latin typeface="HGP創英角ｺﾞｼｯｸUB" pitchFamily="50" charset="-128"/>
                <a:ea typeface="HGP創英角ｺﾞｼｯｸUB" pitchFamily="50" charset="-128"/>
              </a:rPr>
              <a:t>〒</a:t>
            </a:r>
            <a:r>
              <a:rPr lang="en-US" altLang="ja-JP" sz="1300" dirty="0">
                <a:solidFill>
                  <a:schemeClr val="bg1"/>
                </a:solidFill>
                <a:latin typeface="HGP創英角ｺﾞｼｯｸUB" pitchFamily="50" charset="-128"/>
                <a:ea typeface="HGP創英角ｺﾞｼｯｸUB" pitchFamily="50" charset="-128"/>
              </a:rPr>
              <a:t>862-0914</a:t>
            </a:r>
            <a:r>
              <a:rPr lang="ja-JP" altLang="en-US" sz="1300" dirty="0">
                <a:solidFill>
                  <a:schemeClr val="bg1"/>
                </a:solidFill>
                <a:latin typeface="HGP創英角ｺﾞｼｯｸUB" pitchFamily="50" charset="-128"/>
                <a:ea typeface="HGP創英角ｺﾞｼｯｸUB" pitchFamily="50" charset="-128"/>
              </a:rPr>
              <a:t>　 熊本県熊本市東区山ノ内</a:t>
            </a:r>
            <a:r>
              <a:rPr lang="en-US" altLang="ja-JP" sz="1300" dirty="0">
                <a:solidFill>
                  <a:schemeClr val="bg1"/>
                </a:solidFill>
                <a:latin typeface="HGP創英角ｺﾞｼｯｸUB" pitchFamily="50" charset="-128"/>
                <a:ea typeface="HGP創英角ｺﾞｼｯｸUB" pitchFamily="50" charset="-128"/>
              </a:rPr>
              <a:t>1</a:t>
            </a:r>
            <a:r>
              <a:rPr lang="ja-JP" altLang="en-US" sz="1300" dirty="0">
                <a:solidFill>
                  <a:schemeClr val="bg1"/>
                </a:solidFill>
                <a:latin typeface="HGP創英角ｺﾞｼｯｸUB" pitchFamily="50" charset="-128"/>
                <a:ea typeface="HGP創英角ｺﾞｼｯｸUB" pitchFamily="50" charset="-128"/>
              </a:rPr>
              <a:t>丁目</a:t>
            </a:r>
            <a:r>
              <a:rPr lang="en-US" altLang="ja-JP" sz="1300" dirty="0">
                <a:solidFill>
                  <a:schemeClr val="bg1"/>
                </a:solidFill>
                <a:latin typeface="HGP創英角ｺﾞｼｯｸUB" pitchFamily="50" charset="-128"/>
                <a:ea typeface="HGP創英角ｺﾞｼｯｸUB" pitchFamily="50" charset="-128"/>
              </a:rPr>
              <a:t>3</a:t>
            </a:r>
            <a:r>
              <a:rPr lang="ja-JP" altLang="en-US" sz="1300" dirty="0">
                <a:solidFill>
                  <a:schemeClr val="bg1"/>
                </a:solidFill>
                <a:latin typeface="HGP創英角ｺﾞｼｯｸUB" pitchFamily="50" charset="-128"/>
                <a:ea typeface="HGP創英角ｺﾞｼｯｸUB" pitchFamily="50" charset="-128"/>
              </a:rPr>
              <a:t>番</a:t>
            </a:r>
            <a:r>
              <a:rPr lang="en-US" altLang="ja-JP" sz="1300" dirty="0">
                <a:solidFill>
                  <a:schemeClr val="bg1"/>
                </a:solidFill>
                <a:latin typeface="HGP創英角ｺﾞｼｯｸUB" pitchFamily="50" charset="-128"/>
                <a:ea typeface="HGP創英角ｺﾞｼｯｸUB" pitchFamily="50" charset="-128"/>
              </a:rPr>
              <a:t>1</a:t>
            </a:r>
            <a:r>
              <a:rPr lang="ja-JP" altLang="en-US" sz="1300" dirty="0">
                <a:solidFill>
                  <a:schemeClr val="bg1"/>
                </a:solidFill>
                <a:latin typeface="HGP創英角ｺﾞｼｯｸUB" pitchFamily="50" charset="-128"/>
                <a:ea typeface="HGP創英角ｺﾞｼｯｸUB" pitchFamily="50" charset="-128"/>
              </a:rPr>
              <a:t>号</a:t>
            </a:r>
            <a:endParaRPr lang="en-US" altLang="ja-JP" sz="1300" dirty="0">
              <a:solidFill>
                <a:schemeClr val="bg1"/>
              </a:solidFill>
              <a:latin typeface="HGP創英角ｺﾞｼｯｸUB" pitchFamily="50" charset="-128"/>
              <a:ea typeface="HGP創英角ｺﾞｼｯｸUB" pitchFamily="50" charset="-128"/>
            </a:endParaRPr>
          </a:p>
        </p:txBody>
      </p:sp>
      <p:pic>
        <p:nvPicPr>
          <p:cNvPr id="4" name="図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21237" y="6937247"/>
            <a:ext cx="1590020" cy="1103085"/>
          </a:xfrm>
          <a:prstGeom prst="rect">
            <a:avLst/>
          </a:prstGeom>
          <a:ln>
            <a:solidFill>
              <a:schemeClr val="tx1">
                <a:lumMod val="50000"/>
                <a:lumOff val="50000"/>
              </a:schemeClr>
            </a:solidFill>
          </a:ln>
        </p:spPr>
      </p:pic>
      <p:pic>
        <p:nvPicPr>
          <p:cNvPr id="25" name="図 2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7706" y="6809436"/>
            <a:ext cx="1500623" cy="1039681"/>
          </a:xfrm>
          <a:prstGeom prst="rect">
            <a:avLst/>
          </a:prstGeom>
          <a:ln>
            <a:solidFill>
              <a:schemeClr val="tx1">
                <a:lumMod val="50000"/>
                <a:lumOff val="50000"/>
              </a:schemeClr>
            </a:solidFill>
          </a:ln>
        </p:spPr>
      </p:pic>
      <p:sp>
        <p:nvSpPr>
          <p:cNvPr id="5" name="テキスト ボックス 4"/>
          <p:cNvSpPr txBox="1"/>
          <p:nvPr/>
        </p:nvSpPr>
        <p:spPr>
          <a:xfrm>
            <a:off x="3963984" y="6675637"/>
            <a:ext cx="2786248" cy="523220"/>
          </a:xfrm>
          <a:prstGeom prst="rect">
            <a:avLst/>
          </a:prstGeom>
          <a:noFill/>
        </p:spPr>
        <p:txBody>
          <a:bodyPr wrap="square" rtlCol="0">
            <a:spAutoFit/>
          </a:bodyPr>
          <a:lstStyle/>
          <a:p>
            <a:r>
              <a:rPr lang="ja-JP" altLang="en-US" sz="1400" b="1" dirty="0">
                <a:latin typeface="HG丸ｺﾞｼｯｸM-PRO" pitchFamily="50" charset="-128"/>
                <a:ea typeface="HG丸ｺﾞｼｯｸM-PRO" pitchFamily="50" charset="-128"/>
                <a:cs typeface="Meiryo UI" pitchFamily="50" charset="-128"/>
              </a:rPr>
              <a:t>工場・倉庫建築に使える</a:t>
            </a:r>
            <a:endParaRPr lang="en-US" altLang="ja-JP" sz="1400" b="1" dirty="0">
              <a:latin typeface="HG丸ｺﾞｼｯｸM-PRO" pitchFamily="50" charset="-128"/>
              <a:ea typeface="HG丸ｺﾞｼｯｸM-PRO" pitchFamily="50" charset="-128"/>
              <a:cs typeface="Meiryo UI" pitchFamily="50" charset="-128"/>
            </a:endParaRPr>
          </a:p>
          <a:p>
            <a:r>
              <a:rPr lang="ja-JP" altLang="en-US" sz="1400" b="1" dirty="0">
                <a:latin typeface="HG丸ｺﾞｼｯｸM-PRO" pitchFamily="50" charset="-128"/>
                <a:ea typeface="HG丸ｺﾞｼｯｸM-PRO" pitchFamily="50" charset="-128"/>
                <a:cs typeface="Meiryo UI" pitchFamily="50" charset="-128"/>
              </a:rPr>
              <a:t>お得な補助金レポートはコチラ</a:t>
            </a:r>
          </a:p>
        </p:txBody>
      </p:sp>
      <p:pic>
        <p:nvPicPr>
          <p:cNvPr id="1026" name="Picture 2" descr="https://qr.quel.jp/tmp/9f6827dedcf5af55b462cf71defdf223fb8cd032.pn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779490" y="7160797"/>
            <a:ext cx="936001" cy="936002"/>
          </a:xfrm>
          <a:prstGeom prst="rect">
            <a:avLst/>
          </a:prstGeom>
          <a:noFill/>
          <a:extLst>
            <a:ext uri="{909E8E84-426E-40DD-AFC4-6F175D3DCCD1}">
              <a14:hiddenFill xmlns:a14="http://schemas.microsoft.com/office/drawing/2010/main">
                <a:solidFill>
                  <a:srgbClr val="FFFFFF"/>
                </a:solidFill>
              </a14:hiddenFill>
            </a:ext>
          </a:extLst>
        </p:spPr>
      </p:pic>
      <p:sp>
        <p:nvSpPr>
          <p:cNvPr id="31" name="角丸四角形 18">
            <a:extLst>
              <a:ext uri="{FF2B5EF4-FFF2-40B4-BE49-F238E27FC236}">
                <a16:creationId xmlns:a16="http://schemas.microsoft.com/office/drawing/2014/main" id="{E65F6AE3-0B8B-448F-9841-B939A7DE1581}"/>
              </a:ext>
            </a:extLst>
          </p:cNvPr>
          <p:cNvSpPr/>
          <p:nvPr/>
        </p:nvSpPr>
        <p:spPr>
          <a:xfrm>
            <a:off x="115347" y="72981"/>
            <a:ext cx="6655388" cy="411260"/>
          </a:xfrm>
          <a:prstGeom prst="roundRect">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7F93A87-D510-4C0D-8F89-BFEE79E2DD85}"/>
              </a:ext>
            </a:extLst>
          </p:cNvPr>
          <p:cNvSpPr txBox="1"/>
          <p:nvPr/>
        </p:nvSpPr>
        <p:spPr>
          <a:xfrm>
            <a:off x="75015" y="81129"/>
            <a:ext cx="6695720" cy="376505"/>
          </a:xfrm>
          <a:prstGeom prst="rect">
            <a:avLst/>
          </a:prstGeom>
          <a:noFill/>
        </p:spPr>
        <p:txBody>
          <a:bodyPr wrap="square" lIns="98545" tIns="49272" rIns="98545" bIns="49272" rtlCol="0">
            <a:spAutoFit/>
          </a:bodyPr>
          <a:lstStyle/>
          <a:p>
            <a:pPr algn="ctr">
              <a:defRPr/>
            </a:pP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中小企業加速化補助金の申請方法について</a:t>
            </a:r>
            <a:endPar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DC1B81AD-1F80-40A3-B459-C8FDABD668A9}"/>
              </a:ext>
            </a:extLst>
          </p:cNvPr>
          <p:cNvSpPr/>
          <p:nvPr/>
        </p:nvSpPr>
        <p:spPr>
          <a:xfrm>
            <a:off x="215070" y="610877"/>
            <a:ext cx="6508190" cy="4858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bIns="72000" rtlCol="0" anchor="t">
            <a:spAutoFit/>
          </a:bodyPr>
          <a:lstStyle/>
          <a:p>
            <a:r>
              <a:rPr lang="ja-JP" altLang="en-US" sz="1400" b="1" u="sng" dirty="0">
                <a:solidFill>
                  <a:schemeClr val="tx1"/>
                </a:solidFill>
                <a:latin typeface="Meiryo UI" panose="020B0604030504040204" pitchFamily="50" charset="-128"/>
                <a:ea typeface="Meiryo UI" panose="020B0604030504040204" pitchFamily="50" charset="-128"/>
              </a:rPr>
              <a:t>「売上</a:t>
            </a:r>
            <a:r>
              <a:rPr lang="en-US" altLang="ja-JP" sz="1400" b="1" u="sng" dirty="0">
                <a:solidFill>
                  <a:schemeClr val="tx1"/>
                </a:solidFill>
                <a:latin typeface="Meiryo UI" panose="020B0604030504040204" pitchFamily="50" charset="-128"/>
                <a:ea typeface="Meiryo UI" panose="020B0604030504040204" pitchFamily="50" charset="-128"/>
              </a:rPr>
              <a:t>100</a:t>
            </a:r>
            <a:r>
              <a:rPr lang="ja-JP" altLang="en-US" sz="1400" b="1" u="sng" dirty="0">
                <a:solidFill>
                  <a:schemeClr val="tx1"/>
                </a:solidFill>
                <a:latin typeface="Meiryo UI" panose="020B0604030504040204" pitchFamily="50" charset="-128"/>
                <a:ea typeface="Meiryo UI" panose="020B0604030504040204" pitchFamily="50" charset="-128"/>
              </a:rPr>
              <a:t>億円宣言」とは？</a:t>
            </a:r>
            <a:endParaRPr lang="en-US" altLang="ja-JP" sz="1400" b="1" u="sng"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本補助金では、中小企業の申請者が、自ら「売上高</a:t>
            </a:r>
            <a:r>
              <a:rPr lang="en-US" altLang="ja-JP" sz="1400" dirty="0">
                <a:solidFill>
                  <a:schemeClr val="tx1"/>
                </a:solidFill>
                <a:latin typeface="Meiryo UI" panose="020B0604030504040204" pitchFamily="50" charset="-128"/>
                <a:ea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rPr>
              <a:t>億円を超える企業になること」、「それに向けたビジョンや取組」を宣言することが条件となります。</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具体的には、企業の現状（売上高、賃上げ目標、課題など）や、売上高</a:t>
            </a:r>
            <a:r>
              <a:rPr lang="en-US" altLang="ja-JP" sz="1400" dirty="0">
                <a:solidFill>
                  <a:schemeClr val="tx1"/>
                </a:solidFill>
                <a:latin typeface="Meiryo UI" panose="020B0604030504040204" pitchFamily="50" charset="-128"/>
                <a:ea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rPr>
              <a:t>億円の実現目標（成長目標、期間、プロセスなど）、具体的な取り組み（生産増強、海外展開、</a:t>
            </a:r>
            <a:r>
              <a:rPr lang="en-US" altLang="ja-JP" sz="1400" dirty="0">
                <a:solidFill>
                  <a:schemeClr val="tx1"/>
                </a:solidFill>
                <a:latin typeface="Meiryo UI" panose="020B0604030504040204" pitchFamily="50" charset="-128"/>
                <a:ea typeface="Meiryo UI" panose="020B0604030504040204" pitchFamily="50" charset="-128"/>
              </a:rPr>
              <a:t>M&amp;A</a:t>
            </a:r>
            <a:r>
              <a:rPr lang="ja-JP" altLang="en-US" sz="1400" dirty="0">
                <a:solidFill>
                  <a:schemeClr val="tx1"/>
                </a:solidFill>
                <a:latin typeface="Meiryo UI" panose="020B0604030504040204" pitchFamily="50" charset="-128"/>
                <a:ea typeface="Meiryo UI" panose="020B0604030504040204" pitchFamily="50" charset="-128"/>
              </a:rPr>
              <a:t>など）などが必要です。</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宣言のメリットとしては、売上高</a:t>
            </a:r>
            <a:r>
              <a:rPr lang="en-US" altLang="ja-JP" sz="1400" dirty="0">
                <a:solidFill>
                  <a:schemeClr val="tx1"/>
                </a:solidFill>
                <a:latin typeface="Meiryo UI" panose="020B0604030504040204" pitchFamily="50" charset="-128"/>
                <a:ea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rPr>
              <a:t>億円を目指す中小企業向けの補助金「中小企業加速化補助金」（上限</a:t>
            </a:r>
            <a:r>
              <a:rPr lang="en-US" altLang="ja-JP" sz="1400" dirty="0">
                <a:solidFill>
                  <a:schemeClr val="tx1"/>
                </a:solidFill>
                <a:latin typeface="Meiryo UI" panose="020B0604030504040204" pitchFamily="50" charset="-128"/>
                <a:ea typeface="Meiryo UI" panose="020B0604030504040204" pitchFamily="50" charset="-128"/>
              </a:rPr>
              <a:t>5</a:t>
            </a:r>
            <a:r>
              <a:rPr lang="ja-JP" altLang="en-US" sz="1400" dirty="0">
                <a:solidFill>
                  <a:schemeClr val="tx1"/>
                </a:solidFill>
                <a:latin typeface="Meiryo UI" panose="020B0604030504040204" pitchFamily="50" charset="-128"/>
                <a:ea typeface="Meiryo UI" panose="020B0604030504040204" pitchFamily="50" charset="-128"/>
              </a:rPr>
              <a:t>億円、補助率</a:t>
            </a:r>
            <a:r>
              <a:rPr lang="en-US" altLang="ja-JP" sz="1400" dirty="0">
                <a:solidFill>
                  <a:schemeClr val="tx1"/>
                </a:solidFill>
                <a:latin typeface="Meiryo UI" panose="020B0604030504040204" pitchFamily="50" charset="-128"/>
                <a:ea typeface="Meiryo UI" panose="020B0604030504040204" pitchFamily="50" charset="-128"/>
              </a:rPr>
              <a:t>1/2</a:t>
            </a:r>
            <a:r>
              <a:rPr lang="ja-JP" altLang="en-US" sz="1400" dirty="0">
                <a:solidFill>
                  <a:schemeClr val="tx1"/>
                </a:solidFill>
                <a:latin typeface="Meiryo UI" panose="020B0604030504040204" pitchFamily="50" charset="-128"/>
                <a:ea typeface="Meiryo UI" panose="020B0604030504040204" pitchFamily="50" charset="-128"/>
              </a:rPr>
              <a:t>）の申請が可能になります。</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特設ポータルサイトが、</a:t>
            </a:r>
            <a:r>
              <a:rPr lang="en-US" altLang="ja-JP" sz="1400" dirty="0">
                <a:solidFill>
                  <a:schemeClr val="tx1"/>
                </a:solidFill>
                <a:latin typeface="Meiryo UI" panose="020B0604030504040204" pitchFamily="50" charset="-128"/>
                <a:ea typeface="Meiryo UI" panose="020B0604030504040204" pitchFamily="50" charset="-128"/>
              </a:rPr>
              <a:t>2025</a:t>
            </a:r>
            <a:r>
              <a:rPr lang="ja-JP" altLang="en-US" sz="1400" dirty="0">
                <a:solidFill>
                  <a:schemeClr val="tx1"/>
                </a:solidFill>
                <a:latin typeface="Meiryo UI" panose="020B0604030504040204" pitchFamily="50" charset="-128"/>
                <a:ea typeface="Meiryo UI" panose="020B0604030504040204" pitchFamily="50" charset="-128"/>
              </a:rPr>
              <a:t>年春頃にオープンしますので、今から準備を進めておくことがおすすめです。</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u="sng" dirty="0">
                <a:solidFill>
                  <a:schemeClr val="tx1"/>
                </a:solidFill>
                <a:latin typeface="Meiryo UI" panose="020B0604030504040204" pitchFamily="50" charset="-128"/>
                <a:ea typeface="Meiryo UI" panose="020B0604030504040204" pitchFamily="50" charset="-128"/>
              </a:rPr>
              <a:t>まとめ</a:t>
            </a:r>
            <a:endParaRPr lang="en-US" altLang="ja-JP" sz="1400" b="1" u="sng" dirty="0">
              <a:solidFill>
                <a:schemeClr val="tx1"/>
              </a:solidFill>
              <a:latin typeface="Meiryo UI" panose="020B0604030504040204" pitchFamily="50" charset="-128"/>
              <a:ea typeface="Meiryo UI" panose="020B0604030504040204" pitchFamily="50" charset="-128"/>
            </a:endParaRPr>
          </a:p>
          <a:p>
            <a:endParaRPr lang="en-US" altLang="ja-JP" sz="1400" b="1" u="sng"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工場・倉庫の設備投資は、事業の拡大や生産性の向上に大きな効果をもたらします。設備投資には多額の資金が必要になるため、補助金の活用が有効です。</a:t>
            </a:r>
          </a:p>
          <a:p>
            <a:r>
              <a:rPr lang="en-US" altLang="ja-JP" sz="1400" dirty="0">
                <a:solidFill>
                  <a:schemeClr val="tx1"/>
                </a:solidFill>
                <a:latin typeface="Meiryo UI" panose="020B0604030504040204" pitchFamily="50" charset="-128"/>
                <a:ea typeface="Meiryo UI" panose="020B0604030504040204" pitchFamily="50" charset="-128"/>
              </a:rPr>
              <a:t> </a:t>
            </a:r>
            <a:endParaRPr lang="ja-JP"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工場・倉庫の補助金に関するお悩みなど、さまざまなニーズもパートナー企業と連携してお応えさせていただきますので、お気軽にお問い合わせください。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10614</TotalTime>
  <Words>917</Words>
  <Application>Microsoft Office PowerPoint</Application>
  <PresentationFormat>A4 210 x 297 mm</PresentationFormat>
  <Paragraphs>92</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HGPｺﾞｼｯｸE</vt:lpstr>
      <vt:lpstr>HGP創英角ｺﾞｼｯｸUB</vt:lpstr>
      <vt:lpstr>HGS創英角ﾎﾟｯﾌﾟ体</vt:lpstr>
      <vt:lpstr>HG丸ｺﾞｼｯｸM-PRO</vt:lpstr>
      <vt:lpstr>Meiryo UI</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F2385</dc:creator>
  <cp:lastModifiedBy>Yumioka Hiroki</cp:lastModifiedBy>
  <cp:revision>558</cp:revision>
  <cp:lastPrinted>2022-10-21T23:48:33Z</cp:lastPrinted>
  <dcterms:created xsi:type="dcterms:W3CDTF">2016-09-12T04:28:59Z</dcterms:created>
  <dcterms:modified xsi:type="dcterms:W3CDTF">2025-03-25T01:47:42Z</dcterms:modified>
</cp:coreProperties>
</file>